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558" r:id="rId2"/>
    <p:sldId id="360" r:id="rId3"/>
    <p:sldId id="476" r:id="rId4"/>
    <p:sldId id="568" r:id="rId5"/>
    <p:sldId id="477" r:id="rId6"/>
    <p:sldId id="479" r:id="rId7"/>
    <p:sldId id="577" r:id="rId8"/>
    <p:sldId id="538" r:id="rId9"/>
    <p:sldId id="580" r:id="rId10"/>
    <p:sldId id="573" r:id="rId11"/>
    <p:sldId id="539" r:id="rId12"/>
    <p:sldId id="583" r:id="rId13"/>
    <p:sldId id="582" r:id="rId14"/>
    <p:sldId id="584" r:id="rId15"/>
    <p:sldId id="586" r:id="rId16"/>
    <p:sldId id="585" r:id="rId17"/>
    <p:sldId id="592" r:id="rId18"/>
    <p:sldId id="590" r:id="rId19"/>
    <p:sldId id="587" r:id="rId20"/>
    <p:sldId id="594" r:id="rId21"/>
    <p:sldId id="593" r:id="rId22"/>
    <p:sldId id="596" r:id="rId23"/>
    <p:sldId id="597" r:id="rId24"/>
    <p:sldId id="600" r:id="rId25"/>
    <p:sldId id="598" r:id="rId26"/>
    <p:sldId id="557"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52319" autoAdjust="0"/>
  </p:normalViewPr>
  <p:slideViewPr>
    <p:cSldViewPr snapToGrid="0">
      <p:cViewPr varScale="1">
        <p:scale>
          <a:sx n="47" d="100"/>
          <a:sy n="47" d="100"/>
        </p:scale>
        <p:origin x="1806" y="48"/>
      </p:cViewPr>
      <p:guideLst/>
    </p:cSldViewPr>
  </p:slideViewPr>
  <p:outlineViewPr>
    <p:cViewPr>
      <p:scale>
        <a:sx n="33" d="100"/>
        <a:sy n="33" d="100"/>
      </p:scale>
      <p:origin x="0" y="-10770"/>
    </p:cViewPr>
  </p:outlineViewPr>
  <p:notesTextViewPr>
    <p:cViewPr>
      <p:scale>
        <a:sx n="1" d="1"/>
        <a:sy n="1" d="1"/>
      </p:scale>
      <p:origin x="0" y="0"/>
    </p:cViewPr>
  </p:notesTextViewPr>
  <p:notesViewPr>
    <p:cSldViewPr snapToGrid="0">
      <p:cViewPr varScale="1">
        <p:scale>
          <a:sx n="55" d="100"/>
          <a:sy n="55" d="100"/>
        </p:scale>
        <p:origin x="206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7940DE7-40D7-2F48-987F-473A266EB2D1}" type="datetimeFigureOut">
              <a:rPr lang="en-US" smtClean="0"/>
              <a:t>7/23/2020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AC37792-3584-8F44-A228-D4CCCED21F2F}" type="slidenum">
              <a:rPr lang="en-US" smtClean="0"/>
              <a:t>‹#›</a:t>
            </a:fld>
            <a:endParaRPr lang="en-US"/>
          </a:p>
        </p:txBody>
      </p:sp>
    </p:spTree>
    <p:extLst>
      <p:ext uri="{BB962C8B-B14F-4D97-AF65-F5344CB8AC3E}">
        <p14:creationId xmlns:p14="http://schemas.microsoft.com/office/powerpoint/2010/main" val="478642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081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Granted</a:t>
            </a:r>
            <a:r>
              <a:rPr lang="en-US" b="1" i="1" baseline="0" dirty="0"/>
              <a:t> </a:t>
            </a:r>
            <a:r>
              <a:rPr lang="en-US" b="0" i="0" baseline="0" dirty="0"/>
              <a:t> = given</a:t>
            </a:r>
          </a:p>
          <a:p>
            <a:endParaRPr lang="en-US" b="0" i="0" baseline="0" dirty="0"/>
          </a:p>
          <a:p>
            <a:r>
              <a:rPr lang="en-US" b="0" i="0" baseline="0" dirty="0"/>
              <a:t>If God removes peace, then men will slay (butcher, slaughter) one another....  The riots over the past few months have demonstrated that...</a:t>
            </a:r>
          </a:p>
          <a:p>
            <a:endParaRPr lang="en-US" b="0" i="0" baseline="0" dirty="0"/>
          </a:p>
          <a:p>
            <a:r>
              <a:rPr lang="en-US" sz="1200" b="0" i="0" u="none" strike="noStrike" kern="1200" baseline="0" dirty="0">
                <a:solidFill>
                  <a:schemeClr val="tx1"/>
                </a:solidFill>
                <a:latin typeface="+mn-lt"/>
                <a:ea typeface="+mn-ea"/>
                <a:cs typeface="+mn-cs"/>
              </a:rPr>
              <a:t>The first seal implies a conqueror.</a:t>
            </a:r>
          </a:p>
          <a:p>
            <a:r>
              <a:rPr lang="en-US" sz="1200" b="0" i="0" u="none" strike="noStrike" kern="1200" baseline="0" dirty="0">
                <a:solidFill>
                  <a:schemeClr val="tx1"/>
                </a:solidFill>
                <a:latin typeface="+mn-lt"/>
                <a:ea typeface="+mn-ea"/>
                <a:cs typeface="+mn-cs"/>
              </a:rPr>
              <a:t>The second seal implies general chaos, anarchy, civil war? Men against men. Hand to hand conflict (sword). Face to face.</a:t>
            </a:r>
            <a:endParaRPr lang="en-US" b="0" i="0" baseline="0" dirty="0"/>
          </a:p>
        </p:txBody>
      </p:sp>
      <p:sp>
        <p:nvSpPr>
          <p:cNvPr id="4" name="Slide Number Placeholder 3"/>
          <p:cNvSpPr>
            <a:spLocks noGrp="1"/>
          </p:cNvSpPr>
          <p:nvPr>
            <p:ph type="sldNum" sz="quarter" idx="5"/>
          </p:nvPr>
        </p:nvSpPr>
        <p:spPr/>
        <p:txBody>
          <a:bodyPr/>
          <a:lstStyle/>
          <a:p>
            <a:fld id="{AAC37792-3584-8F44-A228-D4CCCED21F2F}" type="slidenum">
              <a:rPr lang="en-US" smtClean="0"/>
              <a:t>14</a:t>
            </a:fld>
            <a:endParaRPr lang="en-US"/>
          </a:p>
        </p:txBody>
      </p:sp>
    </p:spTree>
    <p:extLst>
      <p:ext uri="{BB962C8B-B14F-4D97-AF65-F5344CB8AC3E}">
        <p14:creationId xmlns:p14="http://schemas.microsoft.com/office/powerpoint/2010/main" val="1901803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Famine... </a:t>
            </a:r>
          </a:p>
          <a:p>
            <a:r>
              <a:rPr lang="en-US" b="1" i="1" dirty="0"/>
              <a:t>A quart of wheat </a:t>
            </a:r>
            <a:r>
              <a:rPr lang="en-US" dirty="0"/>
              <a:t>(a daily portion) for “</a:t>
            </a:r>
            <a:r>
              <a:rPr lang="en-US" b="1" i="1" dirty="0"/>
              <a:t>a day’s wages</a:t>
            </a:r>
            <a:r>
              <a:rPr lang="en-US" dirty="0"/>
              <a:t>” (NIV)</a:t>
            </a:r>
          </a:p>
          <a:p>
            <a:endParaRPr lang="en-US" dirty="0"/>
          </a:p>
          <a:p>
            <a:r>
              <a:rPr lang="en-US" b="1" i="1" dirty="0"/>
              <a:t>Do</a:t>
            </a:r>
            <a:r>
              <a:rPr lang="en-US" b="1" i="1" baseline="0" dirty="0"/>
              <a:t> not damage (hurt) the oil and wine</a:t>
            </a:r>
            <a:r>
              <a:rPr lang="en-US" baseline="0" dirty="0"/>
              <a:t>: </a:t>
            </a:r>
          </a:p>
          <a:p>
            <a:pPr marL="171450" indent="-171450">
              <a:buFont typeface="Arial" panose="020B0604020202020204" pitchFamily="34" charset="0"/>
              <a:buChar char="•"/>
            </a:pPr>
            <a:r>
              <a:rPr lang="en-US" baseline="0" dirty="0"/>
              <a:t>indicating a class separation for those who could </a:t>
            </a:r>
            <a:r>
              <a:rPr lang="en-US" b="0" baseline="0" dirty="0"/>
              <a:t>afford</a:t>
            </a:r>
            <a:r>
              <a:rPr lang="en-US" baseline="0" dirty="0"/>
              <a:t> such things (</a:t>
            </a:r>
            <a:r>
              <a:rPr lang="en-US" b="1" baseline="0" dirty="0"/>
              <a:t>luxuries</a:t>
            </a:r>
            <a:r>
              <a:rPr lang="en-US" baseline="0" dirty="0"/>
              <a:t>)? Famine separates the haves and have nots even more!</a:t>
            </a:r>
          </a:p>
          <a:p>
            <a:pPr marL="171450" indent="-171450">
              <a:buFont typeface="Arial" panose="020B0604020202020204" pitchFamily="34" charset="0"/>
              <a:buChar char="•"/>
            </a:pPr>
            <a:r>
              <a:rPr lang="en-US" baseline="0" dirty="0"/>
              <a:t>or could it be implying that they are so </a:t>
            </a:r>
            <a:r>
              <a:rPr lang="en-US" b="1" baseline="0" dirty="0"/>
              <a:t>scarce</a:t>
            </a:r>
            <a:r>
              <a:rPr lang="en-US" baseline="0" dirty="0"/>
              <a:t>, they need to be well-cared for? </a:t>
            </a:r>
          </a:p>
          <a:p>
            <a:pPr marL="628650" lvl="1" indent="-171450">
              <a:buFont typeface="Arial" panose="020B0604020202020204" pitchFamily="34" charset="0"/>
              <a:buChar char="•"/>
            </a:pPr>
            <a:r>
              <a:rPr lang="en-US" baseline="0" dirty="0"/>
              <a:t>NLT and other translations: “</a:t>
            </a:r>
            <a:r>
              <a:rPr lang="en-US" i="1" baseline="0" dirty="0"/>
              <a:t>Do not waste the oil and wine...”</a:t>
            </a:r>
          </a:p>
          <a:p>
            <a:pPr marL="457200" lvl="1" indent="0">
              <a:buFont typeface="Arial" panose="020B0604020202020204" pitchFamily="34" charset="0"/>
              <a:buNone/>
            </a:pPr>
            <a:endParaRPr lang="en-US" i="1" baseline="0" dirty="0"/>
          </a:p>
          <a:p>
            <a:pPr marL="0" lvl="0" indent="0">
              <a:buFont typeface="Arial" panose="020B0604020202020204" pitchFamily="34" charset="0"/>
              <a:buNone/>
            </a:pPr>
            <a:r>
              <a:rPr lang="en-US" b="1" i="1" baseline="0" dirty="0"/>
              <a:t>Curses of Leviticus 26</a:t>
            </a:r>
            <a:r>
              <a:rPr lang="en-US" i="1" baseline="0" dirty="0"/>
              <a:t>: 24 then I will act with hostility toward you, and I will strike you sevenfold for your sins. 25 And I will bring a sword against you to execute the vengeance of the covenant. Though you withdraw into your cities, I will send a pestilence among you, and you will be delivered into the hand of the enemy. 26 When I cut off your supply of bread, ten women will bake your bread in a single oven and dole out your bread by weight, so that you will eat but not be satisfied. 27 But if in spite of all this you do not obey Me, but continue to walk in hostility toward Me, 28 I will act with furious rage against you, and I Myself will punish you sevenfold for your sins. 29 You will eat the flesh of your own sons and daughters</a:t>
            </a: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15</a:t>
            </a:fld>
            <a:endParaRPr lang="en-US"/>
          </a:p>
        </p:txBody>
      </p:sp>
    </p:spTree>
    <p:extLst>
      <p:ext uri="{BB962C8B-B14F-4D97-AF65-F5344CB8AC3E}">
        <p14:creationId xmlns:p14="http://schemas.microsoft.com/office/powerpoint/2010/main" val="3092065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Ashen = </a:t>
            </a:r>
            <a:r>
              <a:rPr lang="el-GR" b="1" i="1" dirty="0"/>
              <a:t>χλωρός (</a:t>
            </a:r>
            <a:r>
              <a:rPr lang="en-US" b="1" i="1" dirty="0" err="1"/>
              <a:t>chlōros</a:t>
            </a:r>
            <a:r>
              <a:rPr lang="en-US" b="1" i="1" dirty="0"/>
              <a:t>) Green, pale green. </a:t>
            </a:r>
            <a:r>
              <a:rPr lang="en-US" b="0" i="0" dirty="0"/>
              <a:t>The color of death. Pale.</a:t>
            </a:r>
            <a:r>
              <a:rPr lang="en-US" b="0" i="0" baseline="0" dirty="0"/>
              <a:t> Ashen.</a:t>
            </a:r>
          </a:p>
          <a:p>
            <a:endParaRPr lang="en-US" b="0" i="0" baseline="0" dirty="0"/>
          </a:p>
          <a:p>
            <a:r>
              <a:rPr lang="en-US" b="0" i="0" baseline="0" dirty="0"/>
              <a:t>1/4</a:t>
            </a:r>
            <a:r>
              <a:rPr lang="en-US" b="0" i="0" baseline="30000" dirty="0"/>
              <a:t>th</a:t>
            </a:r>
            <a:r>
              <a:rPr lang="en-US" b="0" i="0" baseline="0" dirty="0"/>
              <a:t> of the earth = currently that would be the death of 1,950,000,000 out of 7,800,000,000 (almost 2 billion people would die)</a:t>
            </a:r>
          </a:p>
          <a:p>
            <a:pPr marL="628650" lvl="1" indent="-171450">
              <a:buFont typeface="Arial" panose="020B0604020202020204" pitchFamily="34" charset="0"/>
              <a:buChar char="•"/>
            </a:pPr>
            <a:r>
              <a:rPr lang="en-US" b="0" i="0" baseline="0" dirty="0"/>
              <a:t>Compare that to current coronavirus numbers: almost 15 million cases worldwide and 616,990 deaths</a:t>
            </a:r>
          </a:p>
          <a:p>
            <a:pPr marL="628650" lvl="1" indent="-171450">
              <a:buFont typeface="Arial" panose="020B0604020202020204" pitchFamily="34" charset="0"/>
              <a:buChar char="•"/>
            </a:pPr>
            <a:r>
              <a:rPr lang="en-US" b="0" i="0" baseline="0" dirty="0"/>
              <a:t>1 death in every 3,160 people vs. Rev 6:8 1 death in every 4 people</a:t>
            </a:r>
          </a:p>
          <a:p>
            <a:pPr marL="628650" lvl="1" indent="-171450">
              <a:buFont typeface="Arial" panose="020B0604020202020204" pitchFamily="34" charset="0"/>
              <a:buChar char="•"/>
            </a:pPr>
            <a:r>
              <a:rPr lang="en-US" b="0" i="0" baseline="0" dirty="0"/>
              <a:t>But still indicating just a partial judgment of the earth (only 1 part of the 4 corners of the earth?)</a:t>
            </a:r>
            <a:endParaRPr lang="en-US" b="1" i="1" dirty="0"/>
          </a:p>
          <a:p>
            <a:endParaRPr lang="en-US" b="1" i="1" dirty="0"/>
          </a:p>
          <a:p>
            <a:endParaRPr lang="en-US" b="1" i="1" dirty="0"/>
          </a:p>
          <a:p>
            <a:r>
              <a:rPr lang="en-US" b="1" i="1" dirty="0"/>
              <a:t>Ezekiel </a:t>
            </a:r>
            <a:r>
              <a:rPr lang="en-US" b="0" i="1" dirty="0"/>
              <a:t>14:21 “For this is what the Sovereign Lord says: How much worse will it be when I send against Jerusalem </a:t>
            </a:r>
            <a:r>
              <a:rPr lang="en-US" b="1" i="1" dirty="0"/>
              <a:t>my four dreadful judgments—sword and famine and wild beasts and plague</a:t>
            </a:r>
            <a:r>
              <a:rPr lang="en-US" b="0" i="1" dirty="0"/>
              <a:t>—to kill its men and their animals! 22 Yet there will be some survivors—sons and daughters who will be brought out of it. They will come to you, and when you see their conduct and their actions, you will be consoled regarding the disaster I have brought on Jerusalem—every disaster I have brought on it. 23 You will be consoled when you see their conduct and their actions, for you will know that I have done nothing in it without cause, declares the Sovereign Lord.”</a:t>
            </a:r>
          </a:p>
        </p:txBody>
      </p:sp>
      <p:sp>
        <p:nvSpPr>
          <p:cNvPr id="4" name="Slide Number Placeholder 3"/>
          <p:cNvSpPr>
            <a:spLocks noGrp="1"/>
          </p:cNvSpPr>
          <p:nvPr>
            <p:ph type="sldNum" sz="quarter" idx="5"/>
          </p:nvPr>
        </p:nvSpPr>
        <p:spPr/>
        <p:txBody>
          <a:bodyPr/>
          <a:lstStyle/>
          <a:p>
            <a:fld id="{AAC37792-3584-8F44-A228-D4CCCED21F2F}" type="slidenum">
              <a:rPr lang="en-US" smtClean="0"/>
              <a:t>16</a:t>
            </a:fld>
            <a:endParaRPr lang="en-US"/>
          </a:p>
        </p:txBody>
      </p:sp>
    </p:spTree>
    <p:extLst>
      <p:ext uri="{BB962C8B-B14F-4D97-AF65-F5344CB8AC3E}">
        <p14:creationId xmlns:p14="http://schemas.microsoft.com/office/powerpoint/2010/main" val="149760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t>Ashen = </a:t>
            </a:r>
            <a:r>
              <a:rPr lang="el-GR" b="1" i="1" dirty="0"/>
              <a:t>χλωρός (</a:t>
            </a:r>
            <a:r>
              <a:rPr lang="en-US" b="1" i="1" dirty="0" err="1"/>
              <a:t>chlōros</a:t>
            </a:r>
            <a:r>
              <a:rPr lang="en-US" b="1" i="1" dirty="0"/>
              <a:t>) Green, pale green. </a:t>
            </a:r>
            <a:r>
              <a:rPr lang="en-US" b="0" i="0" dirty="0"/>
              <a:t>The color of death. Pale.</a:t>
            </a:r>
            <a:r>
              <a:rPr lang="en-US" b="0" i="0" baseline="0" dirty="0"/>
              <a:t> Ashen.</a:t>
            </a:r>
          </a:p>
          <a:p>
            <a:endParaRPr lang="en-US" b="0" i="0" baseline="0" dirty="0"/>
          </a:p>
          <a:p>
            <a:r>
              <a:rPr lang="en-US" b="0" i="0" baseline="0" dirty="0"/>
              <a:t>1/4</a:t>
            </a:r>
            <a:r>
              <a:rPr lang="en-US" b="0" i="0" baseline="30000" dirty="0"/>
              <a:t>th</a:t>
            </a:r>
            <a:r>
              <a:rPr lang="en-US" b="0" i="0" baseline="0" dirty="0"/>
              <a:t> of the earth = currently that would be the death of 1,950,000,000 out of 7,800,000,000 (almost 2 billion people would die)</a:t>
            </a:r>
          </a:p>
          <a:p>
            <a:pPr marL="628650" lvl="1" indent="-171450">
              <a:buFont typeface="Arial" panose="020B0604020202020204" pitchFamily="34" charset="0"/>
              <a:buChar char="•"/>
            </a:pPr>
            <a:r>
              <a:rPr lang="en-US" b="0" i="0" baseline="0" dirty="0"/>
              <a:t>Compare that to current coronavirus numbers: almost 15 million cases worldwide and 616,990 deaths</a:t>
            </a:r>
          </a:p>
          <a:p>
            <a:pPr marL="628650" lvl="1" indent="-171450">
              <a:buFont typeface="Arial" panose="020B0604020202020204" pitchFamily="34" charset="0"/>
              <a:buChar char="•"/>
            </a:pPr>
            <a:r>
              <a:rPr lang="en-US" b="0" i="0" baseline="0" dirty="0"/>
              <a:t>1 death in every 3,160 people vs. Rev 6:8 1 death in every 4 people</a:t>
            </a:r>
          </a:p>
          <a:p>
            <a:pPr marL="628650" lvl="1" indent="-171450">
              <a:buFont typeface="Arial" panose="020B0604020202020204" pitchFamily="34" charset="0"/>
              <a:buChar char="•"/>
            </a:pPr>
            <a:r>
              <a:rPr lang="en-US" b="0" i="0" baseline="0" dirty="0"/>
              <a:t>But still indicating just a partial judgment of the earth (only 1 part of the 4 corners of the earth?)</a:t>
            </a:r>
            <a:endParaRPr lang="en-US" b="1" i="1" dirty="0"/>
          </a:p>
          <a:p>
            <a:endParaRPr lang="en-US" b="1" i="1" dirty="0"/>
          </a:p>
          <a:p>
            <a:endParaRPr lang="en-US" b="1" i="1" dirty="0"/>
          </a:p>
          <a:p>
            <a:r>
              <a:rPr lang="en-US" b="1" i="1" dirty="0"/>
              <a:t>Ezekiel </a:t>
            </a:r>
            <a:r>
              <a:rPr lang="en-US" b="0" i="1" dirty="0"/>
              <a:t>14:21 “For this is what the Sovereign Lord says: How much worse will it be when I send against Jerusalem </a:t>
            </a:r>
            <a:r>
              <a:rPr lang="en-US" b="1" i="1" dirty="0"/>
              <a:t>my four dreadful judgments—sword and famine and wild beasts and plague</a:t>
            </a:r>
            <a:r>
              <a:rPr lang="en-US" b="0" i="1" dirty="0"/>
              <a:t>—to kill its men and their animals! 22 Yet there will be some survivors—sons and daughters who will be brought out of it. They will come to you, and when you see their conduct and their actions, you will be consoled regarding the disaster I have brought on Jerusalem—every disaster I have brought on it. 23 You will be consoled when you see their conduct and their actions, for you will know that I have done nothing in it without cause, declares the Sovereign Lord.”</a:t>
            </a:r>
          </a:p>
        </p:txBody>
      </p:sp>
      <p:sp>
        <p:nvSpPr>
          <p:cNvPr id="4" name="Slide Number Placeholder 3"/>
          <p:cNvSpPr>
            <a:spLocks noGrp="1"/>
          </p:cNvSpPr>
          <p:nvPr>
            <p:ph type="sldNum" sz="quarter" idx="5"/>
          </p:nvPr>
        </p:nvSpPr>
        <p:spPr/>
        <p:txBody>
          <a:bodyPr/>
          <a:lstStyle/>
          <a:p>
            <a:fld id="{AAC37792-3584-8F44-A228-D4CCCED21F2F}" type="slidenum">
              <a:rPr lang="en-US" smtClean="0"/>
              <a:t>17</a:t>
            </a:fld>
            <a:endParaRPr lang="en-US"/>
          </a:p>
        </p:txBody>
      </p:sp>
    </p:spTree>
    <p:extLst>
      <p:ext uri="{BB962C8B-B14F-4D97-AF65-F5344CB8AC3E}">
        <p14:creationId xmlns:p14="http://schemas.microsoft.com/office/powerpoint/2010/main" val="355836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BD4D69-603A-45E1-917F-33C2B85D6AEE}"/>
              </a:ext>
            </a:extLst>
          </p:cNvPr>
          <p:cNvSpPr>
            <a:spLocks noGrp="1"/>
          </p:cNvSpPr>
          <p:nvPr>
            <p:ph type="body" idx="1"/>
          </p:nvPr>
        </p:nvSpPr>
        <p:spPr/>
        <p:txBody>
          <a:bodyPr/>
          <a:lstStyle/>
          <a:p>
            <a:r>
              <a:rPr lang="en-US" dirty="0"/>
              <a:t>First</a:t>
            </a:r>
            <a:r>
              <a:rPr lang="en-US" baseline="0" dirty="0"/>
              <a:t> four seals = events on earth</a:t>
            </a:r>
          </a:p>
          <a:p>
            <a:r>
              <a:rPr lang="en-US" baseline="0" dirty="0"/>
              <a:t>Fifth seal = transported to heaven... </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19</a:t>
            </a:fld>
            <a:endParaRPr lang="en-US"/>
          </a:p>
        </p:txBody>
      </p:sp>
    </p:spTree>
    <p:extLst>
      <p:ext uri="{BB962C8B-B14F-4D97-AF65-F5344CB8AC3E}">
        <p14:creationId xmlns:p14="http://schemas.microsoft.com/office/powerpoint/2010/main" val="859341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BD4D69-603A-45E1-917F-33C2B85D6AEE}"/>
              </a:ext>
            </a:extLst>
          </p:cNvPr>
          <p:cNvSpPr>
            <a:spLocks noGrp="1"/>
          </p:cNvSpPr>
          <p:nvPr>
            <p:ph type="body" idx="1"/>
          </p:nvPr>
        </p:nvSpPr>
        <p:spPr/>
        <p:txBody>
          <a:bodyPr/>
          <a:lstStyle/>
          <a:p>
            <a:r>
              <a:rPr lang="en-US" dirty="0"/>
              <a:t>First</a:t>
            </a:r>
            <a:r>
              <a:rPr lang="en-US" baseline="0" dirty="0"/>
              <a:t> four seals = events on earth</a:t>
            </a:r>
          </a:p>
          <a:p>
            <a:r>
              <a:rPr lang="en-US" baseline="0" dirty="0"/>
              <a:t>Fifth seal = transported to heaven... </a:t>
            </a:r>
          </a:p>
          <a:p>
            <a:r>
              <a:rPr lang="en-US" b="1" u="sng" baseline="0" dirty="0"/>
              <a:t>Verse 9</a:t>
            </a:r>
          </a:p>
          <a:p>
            <a:pPr marL="628650" lvl="1" indent="-171450">
              <a:buFont typeface="Arial" panose="020B0604020202020204" pitchFamily="34" charset="0"/>
              <a:buChar char="•"/>
            </a:pPr>
            <a:r>
              <a:rPr lang="en-US" baseline="0" dirty="0"/>
              <a:t>Martyrs kept at the altar, just as the prayers of the saints are precious as incense before His throne (Rev 5:8; 8:3-4)</a:t>
            </a:r>
          </a:p>
          <a:p>
            <a:pPr marL="628650" lvl="1" indent="-171450">
              <a:buFont typeface="Arial" panose="020B0604020202020204" pitchFamily="34" charset="0"/>
              <a:buChar char="•"/>
            </a:pPr>
            <a:r>
              <a:rPr lang="en-US" b="1" i="1" baseline="0" dirty="0"/>
              <a:t>Slain</a:t>
            </a:r>
            <a:r>
              <a:rPr lang="en-US" b="0" i="0" baseline="0" dirty="0"/>
              <a:t> = butchered, slaughtered, maimed (same thing that happened to the Lamb) = comfort for a persecuted church that was facing martyrdom – that no matter how violently they died, God would hold them close!</a:t>
            </a:r>
          </a:p>
          <a:p>
            <a:pPr marL="628650" lvl="1" indent="-171450">
              <a:buFont typeface="Arial" panose="020B0604020202020204" pitchFamily="34" charset="0"/>
              <a:buChar char="•"/>
            </a:pPr>
            <a:r>
              <a:rPr lang="en-US" b="1" i="1" baseline="0" dirty="0"/>
              <a:t>Testimony = </a:t>
            </a:r>
            <a:r>
              <a:rPr lang="el-GR" b="1" i="0" baseline="0" dirty="0"/>
              <a:t>μαρτυρίαν </a:t>
            </a:r>
            <a:r>
              <a:rPr lang="el-GR" b="0" i="0" baseline="0" dirty="0"/>
              <a:t>(</a:t>
            </a:r>
            <a:r>
              <a:rPr lang="en-US" b="0" i="0" baseline="0" dirty="0" err="1"/>
              <a:t>martyrian</a:t>
            </a:r>
            <a:r>
              <a:rPr lang="en-US" b="0" i="0" baseline="0" dirty="0"/>
              <a:t>) from which we get the English word martyr (either the testimony of Jesus that they shared with the world or the testimony of their lives as a witness to the Gospel or both?)</a:t>
            </a:r>
          </a:p>
          <a:p>
            <a:pPr marL="628650" lvl="1" indent="-171450">
              <a:buFont typeface="Arial" panose="020B0604020202020204" pitchFamily="34" charset="0"/>
              <a:buChar char="•"/>
            </a:pPr>
            <a:endParaRPr lang="en-US" b="0" i="0" baseline="0" dirty="0"/>
          </a:p>
          <a:p>
            <a:pPr marL="0" lvl="0" indent="0">
              <a:buFont typeface="Arial" panose="020B0604020202020204" pitchFamily="34" charset="0"/>
              <a:buNone/>
            </a:pPr>
            <a:r>
              <a:rPr lang="en-US" b="1" i="0" u="sng" baseline="0" dirty="0"/>
              <a:t>Verse 10</a:t>
            </a:r>
          </a:p>
          <a:p>
            <a:pPr marL="628650" lvl="1" indent="-171450">
              <a:buFont typeface="Arial" panose="020B0604020202020204" pitchFamily="34" charset="0"/>
              <a:buChar char="•"/>
            </a:pPr>
            <a:r>
              <a:rPr lang="en-US" b="1" i="1" u="none" baseline="0" dirty="0"/>
              <a:t>Cried out with a loud voice = </a:t>
            </a:r>
            <a:r>
              <a:rPr lang="en-US" b="0" i="0" u="none" baseline="0" dirty="0"/>
              <a:t>screamed, shrieked</a:t>
            </a:r>
            <a:endParaRPr lang="en-US" b="1" i="1" u="none" baseline="0" dirty="0"/>
          </a:p>
          <a:p>
            <a:pPr marL="628650" lvl="1" indent="-171450">
              <a:buFont typeface="Arial" panose="020B0604020202020204" pitchFamily="34" charset="0"/>
              <a:buChar char="•"/>
            </a:pPr>
            <a:r>
              <a:rPr lang="en-US" b="1" i="1" u="none" baseline="0" dirty="0"/>
              <a:t>How long? </a:t>
            </a:r>
            <a:r>
              <a:rPr lang="en-US" b="0" i="0" u="none" baseline="0" dirty="0"/>
              <a:t>= God doesn’t view time as we do... 2 Peter 3:8 </a:t>
            </a:r>
            <a:r>
              <a:rPr lang="en-US" b="0" i="1" u="none" baseline="0" dirty="0"/>
              <a:t>But do not let this one fact escape your notice, beloved, that with the Lord one day is like a thousand years, and a thousand years like one day.</a:t>
            </a:r>
            <a:endParaRPr lang="en-US" b="1" i="1" u="none" baseline="0" dirty="0"/>
          </a:p>
          <a:p>
            <a:pPr marL="628650" lvl="1" indent="-171450">
              <a:buFont typeface="Arial" panose="020B0604020202020204" pitchFamily="34" charset="0"/>
              <a:buChar char="•"/>
            </a:pPr>
            <a:r>
              <a:rPr lang="en-US" b="1" i="1" u="none" baseline="0" dirty="0"/>
              <a:t>O Lord, holy and true = Sovereign Lord, pure and right</a:t>
            </a:r>
            <a:r>
              <a:rPr lang="en-US" b="0" i="0" u="none" baseline="0" dirty="0"/>
              <a:t> = they are not commanding action of their Sovereign, but asking when He will stop the injustices of man on the Christian witnesses</a:t>
            </a:r>
            <a:endParaRPr lang="en-US" b="1" i="1" u="none" baseline="0" dirty="0"/>
          </a:p>
          <a:p>
            <a:pPr marL="628650" lvl="1" indent="-171450">
              <a:buFont typeface="Arial" panose="020B0604020202020204" pitchFamily="34" charset="0"/>
              <a:buChar char="•"/>
            </a:pPr>
            <a:r>
              <a:rPr lang="en-US" b="1" i="1" u="none" baseline="0" dirty="0"/>
              <a:t>Avenging our blood = </a:t>
            </a:r>
            <a:r>
              <a:rPr lang="en-US" b="1" i="0" u="none" baseline="0" dirty="0"/>
              <a:t>Romans 12:19 </a:t>
            </a:r>
            <a:r>
              <a:rPr lang="en-US" b="0" i="1" u="none" baseline="0" dirty="0"/>
              <a:t>Beloved, never avenge yourselves, but leave it to the wrath of God, for it is written: “Vengeance is mine, I will repay, says the Lord.”</a:t>
            </a:r>
          </a:p>
          <a:p>
            <a:pPr marL="1085850" lvl="2" indent="-171450">
              <a:buFont typeface="Arial" panose="020B0604020202020204" pitchFamily="34" charset="0"/>
              <a:buChar char="•"/>
            </a:pPr>
            <a:r>
              <a:rPr lang="en-US" b="0" i="1" u="none" baseline="0" dirty="0"/>
              <a:t>Luke 18: 6 And the Lord said, “Listen to the words of the unjust judge. 7 Will not God bring about justice for His elect who cry out to Him day and night? Will He continue to defer their help? 8 I tell you, He will promptly carry out justice on their behalf. Nevertheless, when the Son of Man comes, will He find faith on earth?”…</a:t>
            </a:r>
          </a:p>
          <a:p>
            <a:pPr marL="628650" lvl="1" indent="-171450">
              <a:buFont typeface="Arial" panose="020B0604020202020204" pitchFamily="34" charset="0"/>
              <a:buChar char="•"/>
            </a:pPr>
            <a:r>
              <a:rPr lang="en-US" b="1" i="1" u="none" baseline="0" dirty="0"/>
              <a:t>Those who dwell on the earth </a:t>
            </a:r>
            <a:r>
              <a:rPr lang="en-US" b="0" i="0" u="none" baseline="0" dirty="0"/>
              <a:t>= recurs in Revelation and it seems always to refer to unregenerate mankind as a whole (3:10; 8:13; 11:10; 13:8, 14; 17:8...  Similar in 13:12; 17:2) (Morris, </a:t>
            </a:r>
            <a:r>
              <a:rPr lang="en-US" b="0" i="1" u="none" baseline="0" dirty="0"/>
              <a:t>Tyndale</a:t>
            </a:r>
            <a:r>
              <a:rPr lang="en-US" b="0" i="0" u="none" baseline="0" dirty="0"/>
              <a:t>)</a:t>
            </a:r>
            <a:endParaRPr lang="en-US" b="1" i="1" u="none" baseline="0" dirty="0"/>
          </a:p>
          <a:p>
            <a:pPr marL="628650" lvl="1" indent="-171450">
              <a:buFont typeface="Arial" panose="020B0604020202020204" pitchFamily="34" charset="0"/>
              <a:buChar char="•"/>
            </a:pPr>
            <a:endParaRPr lang="en-US" b="1" i="1" baseline="0" dirty="0"/>
          </a:p>
          <a:p>
            <a:pPr marL="628650" lvl="1" indent="-171450">
              <a:buFont typeface="Arial" panose="020B0604020202020204" pitchFamily="34" charset="0"/>
              <a:buChar char="•"/>
            </a:pP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614735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BD4D69-603A-45E1-917F-33C2B85D6AEE}"/>
              </a:ext>
            </a:extLst>
          </p:cNvPr>
          <p:cNvSpPr>
            <a:spLocks noGrp="1"/>
          </p:cNvSpPr>
          <p:nvPr>
            <p:ph type="body" idx="1"/>
          </p:nvPr>
        </p:nvSpPr>
        <p:spPr/>
        <p:txBody>
          <a:bodyPr/>
          <a:lstStyle/>
          <a:p>
            <a:r>
              <a:rPr lang="en-US" dirty="0"/>
              <a:t>First</a:t>
            </a:r>
            <a:r>
              <a:rPr lang="en-US" baseline="0" dirty="0"/>
              <a:t> four seals = events on earth</a:t>
            </a:r>
          </a:p>
          <a:p>
            <a:r>
              <a:rPr lang="en-US" baseline="0" dirty="0"/>
              <a:t>Fifth seal = transported to heaven... </a:t>
            </a:r>
          </a:p>
          <a:p>
            <a:r>
              <a:rPr lang="en-US" b="1" u="sng" baseline="0" dirty="0"/>
              <a:t>Verse 9</a:t>
            </a:r>
          </a:p>
          <a:p>
            <a:pPr marL="628650" lvl="1" indent="-171450">
              <a:buFont typeface="Arial" panose="020B0604020202020204" pitchFamily="34" charset="0"/>
              <a:buChar char="•"/>
            </a:pPr>
            <a:r>
              <a:rPr lang="en-US" baseline="0" dirty="0"/>
              <a:t>Martyrs kept at the altar, just as the prayers of the saints are precious as incense before His throne (Rev 5:8; 8:3-4)</a:t>
            </a:r>
          </a:p>
          <a:p>
            <a:pPr marL="628650" lvl="1" indent="-171450">
              <a:buFont typeface="Arial" panose="020B0604020202020204" pitchFamily="34" charset="0"/>
              <a:buChar char="•"/>
            </a:pPr>
            <a:r>
              <a:rPr lang="en-US" b="1" i="1" baseline="0" dirty="0"/>
              <a:t>Slain</a:t>
            </a:r>
            <a:r>
              <a:rPr lang="en-US" b="0" i="0" baseline="0" dirty="0"/>
              <a:t> = butchered, slaughtered, maimed (same thing that happened to the Lamb) = comfort for a persecuted church that was facing martyrdom – that no matter how violently they died, God would hold them close!</a:t>
            </a:r>
          </a:p>
          <a:p>
            <a:pPr marL="628650" lvl="1" indent="-171450">
              <a:buFont typeface="Arial" panose="020B0604020202020204" pitchFamily="34" charset="0"/>
              <a:buChar char="•"/>
            </a:pPr>
            <a:r>
              <a:rPr lang="en-US" b="1" i="1" baseline="0" dirty="0"/>
              <a:t>Testimony = </a:t>
            </a:r>
            <a:r>
              <a:rPr lang="el-GR" b="1" i="0" baseline="0" dirty="0"/>
              <a:t>μαρτυρίαν </a:t>
            </a:r>
            <a:r>
              <a:rPr lang="el-GR" b="0" i="0" baseline="0" dirty="0"/>
              <a:t>(</a:t>
            </a:r>
            <a:r>
              <a:rPr lang="en-US" b="0" i="0" baseline="0" dirty="0" err="1"/>
              <a:t>martyrian</a:t>
            </a:r>
            <a:r>
              <a:rPr lang="en-US" b="0" i="0" baseline="0" dirty="0"/>
              <a:t>) from which we get the English word martyr (either the testimony of Jesus that they shared with the world or the testimony of their lives as a witness to the Gospel or both?)</a:t>
            </a:r>
          </a:p>
          <a:p>
            <a:pPr marL="628650" lvl="1" indent="-171450">
              <a:buFont typeface="Arial" panose="020B0604020202020204" pitchFamily="34" charset="0"/>
              <a:buChar char="•"/>
            </a:pPr>
            <a:endParaRPr lang="en-US" b="0" i="0" baseline="0" dirty="0"/>
          </a:p>
          <a:p>
            <a:pPr marL="0" lvl="0" indent="0">
              <a:buFont typeface="Arial" panose="020B0604020202020204" pitchFamily="34" charset="0"/>
              <a:buNone/>
            </a:pPr>
            <a:r>
              <a:rPr lang="en-US" b="1" i="0" u="sng" baseline="0" dirty="0"/>
              <a:t>Verse 10</a:t>
            </a:r>
          </a:p>
          <a:p>
            <a:pPr marL="628650" lvl="1" indent="-171450">
              <a:buFont typeface="Arial" panose="020B0604020202020204" pitchFamily="34" charset="0"/>
              <a:buChar char="•"/>
            </a:pPr>
            <a:r>
              <a:rPr lang="en-US" b="1" i="1" u="none" baseline="0" dirty="0"/>
              <a:t>Cried out with a loud voice = </a:t>
            </a:r>
            <a:r>
              <a:rPr lang="en-US" b="0" i="0" u="none" baseline="0" dirty="0"/>
              <a:t>screamed, shrieked</a:t>
            </a:r>
            <a:endParaRPr lang="en-US" b="1" i="1" u="none" baseline="0" dirty="0"/>
          </a:p>
          <a:p>
            <a:pPr marL="628650" lvl="1" indent="-171450">
              <a:buFont typeface="Arial" panose="020B0604020202020204" pitchFamily="34" charset="0"/>
              <a:buChar char="•"/>
            </a:pPr>
            <a:r>
              <a:rPr lang="en-US" b="1" i="1" u="none" baseline="0" dirty="0"/>
              <a:t>How long? </a:t>
            </a:r>
            <a:r>
              <a:rPr lang="en-US" b="0" i="0" u="none" baseline="0" dirty="0"/>
              <a:t>= God doesn’t view time as we do... 2 Peter 3:8 </a:t>
            </a:r>
            <a:r>
              <a:rPr lang="en-US" b="0" i="1" u="none" baseline="0" dirty="0"/>
              <a:t>But do not let this one fact escape your notice, beloved, that with the Lord one day is like a thousand years, and a thousand years like one day.</a:t>
            </a:r>
            <a:endParaRPr lang="en-US" b="1" i="1" u="none" baseline="0" dirty="0"/>
          </a:p>
          <a:p>
            <a:pPr marL="628650" lvl="1" indent="-171450">
              <a:buFont typeface="Arial" panose="020B0604020202020204" pitchFamily="34" charset="0"/>
              <a:buChar char="•"/>
            </a:pPr>
            <a:r>
              <a:rPr lang="en-US" b="1" i="1" u="none" baseline="0" dirty="0"/>
              <a:t>O Lord, holy and true = Sovereign Lord, pure and right</a:t>
            </a:r>
            <a:r>
              <a:rPr lang="en-US" b="0" i="0" u="none" baseline="0" dirty="0"/>
              <a:t> = they are not commanding action of their Sovereign, but asking when He will stop the injustices of man on the Christian witnesses</a:t>
            </a:r>
            <a:endParaRPr lang="en-US" b="1" i="1" u="none" baseline="0" dirty="0"/>
          </a:p>
          <a:p>
            <a:pPr marL="628650" lvl="1" indent="-171450">
              <a:buFont typeface="Arial" panose="020B0604020202020204" pitchFamily="34" charset="0"/>
              <a:buChar char="•"/>
            </a:pPr>
            <a:r>
              <a:rPr lang="en-US" b="1" i="1" u="none" baseline="0" dirty="0"/>
              <a:t>Avenging our blood = </a:t>
            </a:r>
            <a:r>
              <a:rPr lang="en-US" b="1" i="0" u="none" baseline="0" dirty="0"/>
              <a:t>Romans 12:19 </a:t>
            </a:r>
            <a:r>
              <a:rPr lang="en-US" b="0" i="1" u="none" baseline="0" dirty="0"/>
              <a:t>Beloved, never avenge yourselves, but leave it to the wrath of God, for it is written: “Vengeance is mine, I will repay, says the Lord.”</a:t>
            </a:r>
          </a:p>
          <a:p>
            <a:pPr marL="1085850" lvl="2" indent="-171450">
              <a:buFont typeface="Arial" panose="020B0604020202020204" pitchFamily="34" charset="0"/>
              <a:buChar char="•"/>
            </a:pPr>
            <a:r>
              <a:rPr lang="en-US" b="0" i="1" u="none" baseline="0" dirty="0"/>
              <a:t>Luke 18: 6 And the Lord said, “Listen to the words of the unjust judge. 7 Will not God bring about justice for His elect who cry out to Him day and night? Will He continue to defer their help? 8 I tell you, He will promptly carry out justice on their behalf. Nevertheless, when the Son of Man comes, will He find faith on earth?”…</a:t>
            </a:r>
          </a:p>
          <a:p>
            <a:pPr marL="628650" lvl="1" indent="-171450">
              <a:buFont typeface="Arial" panose="020B0604020202020204" pitchFamily="34" charset="0"/>
              <a:buChar char="•"/>
            </a:pPr>
            <a:r>
              <a:rPr lang="en-US" b="1" i="1" u="none" baseline="0" dirty="0"/>
              <a:t>Those who dwell on the earth </a:t>
            </a:r>
            <a:r>
              <a:rPr lang="en-US" b="0" i="0" u="none" baseline="0" dirty="0"/>
              <a:t>= recurs in Revelation and it seems always to refer to unregenerate mankind as a whole (3:10; 8:13; 11:10; 13:8, 14; 17:8...  Similar in 13:12; 17:2) (Morris, </a:t>
            </a:r>
            <a:r>
              <a:rPr lang="en-US" b="0" i="1" u="none" baseline="0" dirty="0"/>
              <a:t>Tyndale</a:t>
            </a:r>
            <a:r>
              <a:rPr lang="en-US" b="0" i="0" u="none" baseline="0" dirty="0"/>
              <a:t>)</a:t>
            </a:r>
            <a:endParaRPr lang="en-US" b="1" i="1" u="none" baseline="0" dirty="0"/>
          </a:p>
          <a:p>
            <a:pPr marL="628650" lvl="1" indent="-171450">
              <a:buFont typeface="Arial" panose="020B0604020202020204" pitchFamily="34" charset="0"/>
              <a:buChar char="•"/>
            </a:pPr>
            <a:endParaRPr lang="en-US" b="1" i="1" baseline="0" dirty="0"/>
          </a:p>
          <a:p>
            <a:pPr marL="628650" lvl="1" indent="-171450">
              <a:buFont typeface="Arial" panose="020B0604020202020204" pitchFamily="34" charset="0"/>
              <a:buChar char="•"/>
            </a:pP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4515209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7BD4D69-603A-45E1-917F-33C2B85D6AEE}"/>
              </a:ext>
            </a:extLst>
          </p:cNvPr>
          <p:cNvSpPr>
            <a:spLocks noGrp="1"/>
          </p:cNvSpPr>
          <p:nvPr>
            <p:ph type="body" idx="1"/>
          </p:nvPr>
        </p:nvSpPr>
        <p:spPr/>
        <p:txBody>
          <a:bodyPr/>
          <a:lstStyle/>
          <a:p>
            <a:r>
              <a:rPr lang="en-US" dirty="0"/>
              <a:t>First</a:t>
            </a:r>
            <a:r>
              <a:rPr lang="en-US" baseline="0" dirty="0"/>
              <a:t> four seals = events on earth</a:t>
            </a:r>
          </a:p>
          <a:p>
            <a:r>
              <a:rPr lang="en-US" baseline="0" dirty="0"/>
              <a:t>Fifth seal = transported to heaven... </a:t>
            </a:r>
          </a:p>
          <a:p>
            <a:r>
              <a:rPr lang="en-US" b="1" u="sng" baseline="0" dirty="0"/>
              <a:t>Verse 9</a:t>
            </a:r>
          </a:p>
          <a:p>
            <a:pPr marL="628650" lvl="1" indent="-171450">
              <a:buFont typeface="Arial" panose="020B0604020202020204" pitchFamily="34" charset="0"/>
              <a:buChar char="•"/>
            </a:pPr>
            <a:r>
              <a:rPr lang="en-US" baseline="0" dirty="0"/>
              <a:t>Martyrs kept at the altar, just as the prayers of the saints are precious as incense before His throne (Rev 5:8; 8:3-4)</a:t>
            </a:r>
          </a:p>
          <a:p>
            <a:pPr marL="628650" lvl="1" indent="-171450">
              <a:buFont typeface="Arial" panose="020B0604020202020204" pitchFamily="34" charset="0"/>
              <a:buChar char="•"/>
            </a:pPr>
            <a:r>
              <a:rPr lang="en-US" b="1" i="1" baseline="0" dirty="0"/>
              <a:t>Slain</a:t>
            </a:r>
            <a:r>
              <a:rPr lang="en-US" b="0" i="0" baseline="0" dirty="0"/>
              <a:t> = butchered, slaughtered, maimed (same thing that happened to the Lamb) = comfort for a persecuted church that was facing martyrdom – that no matter how violently they died, God would hold them close!</a:t>
            </a:r>
          </a:p>
          <a:p>
            <a:pPr marL="628650" lvl="1" indent="-171450">
              <a:buFont typeface="Arial" panose="020B0604020202020204" pitchFamily="34" charset="0"/>
              <a:buChar char="•"/>
            </a:pPr>
            <a:r>
              <a:rPr lang="en-US" b="1" i="1" baseline="0" dirty="0"/>
              <a:t>Testimony = </a:t>
            </a:r>
            <a:r>
              <a:rPr lang="el-GR" b="1" i="0" baseline="0" dirty="0"/>
              <a:t>μαρτυρίαν </a:t>
            </a:r>
            <a:r>
              <a:rPr lang="el-GR" b="0" i="0" baseline="0" dirty="0"/>
              <a:t>(</a:t>
            </a:r>
            <a:r>
              <a:rPr lang="en-US" b="0" i="0" baseline="0" dirty="0" err="1"/>
              <a:t>martyrian</a:t>
            </a:r>
            <a:r>
              <a:rPr lang="en-US" b="0" i="0" baseline="0" dirty="0"/>
              <a:t>) from which we get the English word martyr (either the testimony of Jesus that they shared with the world or the testimony of their lives as a witness to the Gospel or both?)</a:t>
            </a:r>
          </a:p>
          <a:p>
            <a:pPr marL="628650" lvl="1" indent="-171450">
              <a:buFont typeface="Arial" panose="020B0604020202020204" pitchFamily="34" charset="0"/>
              <a:buChar char="•"/>
            </a:pPr>
            <a:endParaRPr lang="en-US" b="0" i="0" baseline="0" dirty="0"/>
          </a:p>
          <a:p>
            <a:pPr marL="0" lvl="0" indent="0">
              <a:buFont typeface="Arial" panose="020B0604020202020204" pitchFamily="34" charset="0"/>
              <a:buNone/>
            </a:pPr>
            <a:r>
              <a:rPr lang="en-US" b="1" i="0" u="sng" baseline="0" dirty="0"/>
              <a:t>Verse 10</a:t>
            </a:r>
          </a:p>
          <a:p>
            <a:pPr marL="628650" lvl="1" indent="-171450">
              <a:buFont typeface="Arial" panose="020B0604020202020204" pitchFamily="34" charset="0"/>
              <a:buChar char="•"/>
            </a:pPr>
            <a:r>
              <a:rPr lang="en-US" b="1" i="1" u="none" baseline="0" dirty="0"/>
              <a:t>Cried out with a loud voice = </a:t>
            </a:r>
            <a:r>
              <a:rPr lang="en-US" b="0" i="0" u="none" baseline="0" dirty="0"/>
              <a:t>screamed, shrieked</a:t>
            </a:r>
            <a:endParaRPr lang="en-US" b="1" i="1" u="none" baseline="0" dirty="0"/>
          </a:p>
          <a:p>
            <a:pPr marL="628650" lvl="1" indent="-171450">
              <a:buFont typeface="Arial" panose="020B0604020202020204" pitchFamily="34" charset="0"/>
              <a:buChar char="•"/>
            </a:pPr>
            <a:r>
              <a:rPr lang="en-US" b="1" i="1" u="none" baseline="0" dirty="0"/>
              <a:t>How long? </a:t>
            </a:r>
            <a:r>
              <a:rPr lang="en-US" b="0" i="0" u="none" baseline="0" dirty="0"/>
              <a:t>= God doesn’t view time as we do... 2 Peter 3:8 </a:t>
            </a:r>
            <a:r>
              <a:rPr lang="en-US" b="0" i="1" u="none" baseline="0" dirty="0"/>
              <a:t>But do not let this one fact escape your notice, beloved, that with the Lord one day is like a thousand years, and a thousand years like one day.</a:t>
            </a:r>
            <a:endParaRPr lang="en-US" b="1" i="1" u="none" baseline="0" dirty="0"/>
          </a:p>
          <a:p>
            <a:pPr marL="628650" lvl="1" indent="-171450">
              <a:buFont typeface="Arial" panose="020B0604020202020204" pitchFamily="34" charset="0"/>
              <a:buChar char="•"/>
            </a:pPr>
            <a:r>
              <a:rPr lang="en-US" b="1" i="1" u="none" baseline="0" dirty="0"/>
              <a:t>O Lord, holy and true = Sovereign Lord, pure and right</a:t>
            </a:r>
            <a:r>
              <a:rPr lang="en-US" b="0" i="0" u="none" baseline="0" dirty="0"/>
              <a:t> = they are not commanding action of their Sovereign, but asking when He will stop the injustices of man on the Christian witnesses</a:t>
            </a:r>
            <a:endParaRPr lang="en-US" b="1" i="1" u="none" baseline="0" dirty="0"/>
          </a:p>
          <a:p>
            <a:pPr marL="628650" lvl="1" indent="-171450">
              <a:buFont typeface="Arial" panose="020B0604020202020204" pitchFamily="34" charset="0"/>
              <a:buChar char="•"/>
            </a:pPr>
            <a:r>
              <a:rPr lang="en-US" b="1" i="1" u="none" baseline="0" dirty="0"/>
              <a:t>Avenging our blood = </a:t>
            </a:r>
            <a:r>
              <a:rPr lang="en-US" b="1" i="0" u="none" baseline="0" dirty="0"/>
              <a:t>Romans 12:19 </a:t>
            </a:r>
            <a:r>
              <a:rPr lang="en-US" b="0" i="1" u="none" baseline="0" dirty="0"/>
              <a:t>Beloved, never avenge yourselves, but leave it to the wrath of God, for it is written: “Vengeance is mine, I will repay, says the Lord.”</a:t>
            </a:r>
          </a:p>
          <a:p>
            <a:pPr marL="1085850" lvl="2" indent="-171450">
              <a:buFont typeface="Arial" panose="020B0604020202020204" pitchFamily="34" charset="0"/>
              <a:buChar char="•"/>
            </a:pPr>
            <a:r>
              <a:rPr lang="en-US" b="0" i="1" u="none" baseline="0" dirty="0"/>
              <a:t>Luke 18: 6 And the Lord said, “Listen to the words of the unjust judge. 7 Will not God bring about justice for His elect who cry out to Him day and night? Will He continue to defer their help? 8 I tell you, He will promptly carry out justice on their behalf. Nevertheless, when the Son of Man comes, will He find faith on earth?”…</a:t>
            </a:r>
          </a:p>
          <a:p>
            <a:pPr marL="628650" lvl="1" indent="-171450">
              <a:buFont typeface="Arial" panose="020B0604020202020204" pitchFamily="34" charset="0"/>
              <a:buChar char="•"/>
            </a:pPr>
            <a:r>
              <a:rPr lang="en-US" b="1" i="1" u="none" baseline="0" dirty="0"/>
              <a:t>Those who dwell on the earth </a:t>
            </a:r>
            <a:r>
              <a:rPr lang="en-US" b="0" i="0" u="none" baseline="0" dirty="0"/>
              <a:t>= recurs in Revelation and it seems always to refer to unregenerate mankind as a whole (3:10; 8:13; 11:10; 13:8, 14; 17:8...  Similar in 13:12; 17:2) (Morris, </a:t>
            </a:r>
            <a:r>
              <a:rPr lang="en-US" b="0" i="1" u="none" baseline="0" dirty="0"/>
              <a:t>Tyndale</a:t>
            </a:r>
            <a:r>
              <a:rPr lang="en-US" b="0" i="0" u="none" baseline="0" dirty="0"/>
              <a:t>)</a:t>
            </a:r>
            <a:endParaRPr lang="en-US" b="1" i="1" u="none" baseline="0" dirty="0"/>
          </a:p>
          <a:p>
            <a:pPr marL="628650" lvl="1" indent="-171450">
              <a:buFont typeface="Arial" panose="020B0604020202020204" pitchFamily="34" charset="0"/>
              <a:buChar char="•"/>
            </a:pPr>
            <a:endParaRPr lang="en-US" b="1" i="1" baseline="0" dirty="0"/>
          </a:p>
          <a:p>
            <a:pPr marL="628650" lvl="1" indent="-171450">
              <a:buFont typeface="Arial" panose="020B0604020202020204" pitchFamily="34" charset="0"/>
              <a:buChar char="•"/>
            </a:pPr>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1042507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23</a:t>
            </a:fld>
            <a:endParaRPr lang="en-US"/>
          </a:p>
        </p:txBody>
      </p:sp>
    </p:spTree>
    <p:extLst>
      <p:ext uri="{BB962C8B-B14F-4D97-AF65-F5344CB8AC3E}">
        <p14:creationId xmlns:p14="http://schemas.microsoft.com/office/powerpoint/2010/main" val="300994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3</a:t>
            </a:fld>
            <a:endParaRPr lang="en-US"/>
          </a:p>
        </p:txBody>
      </p:sp>
    </p:spTree>
    <p:extLst>
      <p:ext uri="{BB962C8B-B14F-4D97-AF65-F5344CB8AC3E}">
        <p14:creationId xmlns:p14="http://schemas.microsoft.com/office/powerpoint/2010/main" val="24397131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3288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4</a:t>
            </a:fld>
            <a:endParaRPr lang="en-US"/>
          </a:p>
        </p:txBody>
      </p:sp>
    </p:spTree>
    <p:extLst>
      <p:ext uri="{BB962C8B-B14F-4D97-AF65-F5344CB8AC3E}">
        <p14:creationId xmlns:p14="http://schemas.microsoft.com/office/powerpoint/2010/main" val="888099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8</a:t>
            </a:fld>
            <a:endParaRPr lang="en-US"/>
          </a:p>
        </p:txBody>
      </p:sp>
    </p:spTree>
    <p:extLst>
      <p:ext uri="{BB962C8B-B14F-4D97-AF65-F5344CB8AC3E}">
        <p14:creationId xmlns:p14="http://schemas.microsoft.com/office/powerpoint/2010/main" val="2678798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5:12 Tyndale</a:t>
            </a:r>
            <a:br>
              <a:rPr lang="en-US" i="1" dirty="0"/>
            </a:br>
            <a:endParaRPr lang="en-US" dirty="0"/>
          </a:p>
          <a:p>
            <a:r>
              <a:rPr lang="en-US" b="1" dirty="0"/>
              <a:t>12</a:t>
            </a:r>
            <a:r>
              <a:rPr lang="en-US" i="1" dirty="0"/>
              <a:t>. Though there is no quotation there are resemblances to the praise of God in 1 Chronicles 29:10–12. Almost all the qualities here are ascribed to Christ elsewhere in the New Testament: power (1 Cor. 1:24), wealth (2 Cor. 8:9; Eph. 3:8), wisdom (1 Cor. 1:24), strength (Eph. 6:10; 2 Thess. 1:9), </a:t>
            </a:r>
            <a:r>
              <a:rPr lang="en-US" i="1" dirty="0" err="1"/>
              <a:t>honour</a:t>
            </a:r>
            <a:r>
              <a:rPr lang="en-US" i="1" dirty="0"/>
              <a:t> (Heb. 2:9; cf. Phil. 2:11), and glory</a:t>
            </a:r>
            <a:r>
              <a:rPr lang="en-US" dirty="0">
                <a:effectLst/>
              </a:rPr>
              <a:t> (John 1:14; Heb. 2:9). ‘Blessing’ (NIV</a:t>
            </a:r>
            <a:r>
              <a:rPr lang="en-US" i="1" dirty="0"/>
              <a:t> praise</a:t>
            </a:r>
            <a:r>
              <a:rPr lang="en-US" b="1" dirty="0"/>
              <a:t>) is not specifically used of him, but the corresponding verb is (Mark 11:9–10; cf. Rom. 15:29).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C37792-3584-8F44-A228-D4CCCED21F2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20777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SONG:  “The Lamb is Worthy”</a:t>
            </a:r>
          </a:p>
        </p:txBody>
      </p:sp>
      <p:sp>
        <p:nvSpPr>
          <p:cNvPr id="4" name="Slide Number Placeholder 3"/>
          <p:cNvSpPr>
            <a:spLocks noGrp="1"/>
          </p:cNvSpPr>
          <p:nvPr>
            <p:ph type="sldNum" sz="quarter" idx="5"/>
          </p:nvPr>
        </p:nvSpPr>
        <p:spPr/>
        <p:txBody>
          <a:bodyPr/>
          <a:lstStyle/>
          <a:p>
            <a:fld id="{AAC37792-3584-8F44-A228-D4CCCED21F2F}" type="slidenum">
              <a:rPr lang="en-US" smtClean="0"/>
              <a:t>10</a:t>
            </a:fld>
            <a:endParaRPr lang="en-US"/>
          </a:p>
        </p:txBody>
      </p:sp>
    </p:spTree>
    <p:extLst>
      <p:ext uri="{BB962C8B-B14F-4D97-AF65-F5344CB8AC3E}">
        <p14:creationId xmlns:p14="http://schemas.microsoft.com/office/powerpoint/2010/main" val="4219664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Revelation 5:13 Tyndale</a:t>
            </a:r>
            <a:br>
              <a:rPr lang="en-US" i="1" dirty="0"/>
            </a:br>
            <a:r>
              <a:rPr lang="en-US" b="1" dirty="0"/>
              <a:t>13</a:t>
            </a:r>
            <a:r>
              <a:rPr lang="en-US" i="1" dirty="0"/>
              <a:t>. Now the whole creation joins in the song. Every creature is explicit enough, but John spells it out by mentioning specifically heaven, earth, the subterranean regions and the sea. All that is in them</a:t>
            </a:r>
            <a:r>
              <a:rPr lang="en-US" dirty="0"/>
              <a:t> is redundant, but it serves to emphasize that all are included in the mighty chorus of praise. John’s vision is not concerned with an obscure being of no great importance. In the last resort there is no creature, wherever found, which does not recognize the superior worth of the Lamb.</a:t>
            </a:r>
          </a:p>
          <a:p>
            <a:r>
              <a:rPr lang="en-US" dirty="0"/>
              <a:t>-------------------------------------------------------</a:t>
            </a:r>
          </a:p>
          <a:p>
            <a:r>
              <a:rPr lang="en-US" b="1" i="1" dirty="0"/>
              <a:t>“Dominion” =</a:t>
            </a:r>
            <a:r>
              <a:rPr lang="en-US" b="0" i="1" dirty="0"/>
              <a:t> </a:t>
            </a:r>
            <a:r>
              <a:rPr lang="el-GR" b="0" i="1" dirty="0"/>
              <a:t>κράτος</a:t>
            </a:r>
            <a:r>
              <a:rPr lang="en-US" b="0" i="1" dirty="0"/>
              <a:t>  = “might” = </a:t>
            </a:r>
            <a:r>
              <a:rPr lang="en-US" sz="1200" b="1"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dominion, strength, power; a mighty deed.</a:t>
            </a:r>
            <a:endParaRPr lang="en-US" b="0" i="0" dirty="0"/>
          </a:p>
          <a:p>
            <a:r>
              <a:rPr lang="el-GR" b="0" i="0" dirty="0"/>
              <a:t>κράτος, κρατεος (κράτους) (</a:t>
            </a:r>
            <a:r>
              <a:rPr lang="en-US" b="0" i="0" dirty="0"/>
              <a:t>from a root meaning 'to perfect, complete' (</a:t>
            </a:r>
            <a:r>
              <a:rPr lang="en-US" b="0" i="0" dirty="0" err="1"/>
              <a:t>Curtius</a:t>
            </a:r>
            <a:r>
              <a:rPr lang="en-US" b="0" i="0" dirty="0"/>
              <a:t>, § 72); from Homer down), </a:t>
            </a:r>
            <a:r>
              <a:rPr lang="el-GR" b="0" i="0" dirty="0"/>
              <a:t>τό, </a:t>
            </a:r>
            <a:r>
              <a:rPr lang="en-US" b="0" i="0" dirty="0"/>
              <a:t>Hebrew </a:t>
            </a:r>
            <a:r>
              <a:rPr lang="he-IL" b="0" i="0" dirty="0"/>
              <a:t>עֹז;</a:t>
            </a:r>
          </a:p>
          <a:p>
            <a:r>
              <a:rPr lang="he-IL" b="0" i="0" dirty="0"/>
              <a:t>1</a:t>
            </a:r>
            <a:r>
              <a:rPr lang="en-US" b="0" i="0" dirty="0"/>
              <a:t>.</a:t>
            </a:r>
            <a:r>
              <a:rPr lang="he-IL" b="0" i="0" dirty="0"/>
              <a:t> </a:t>
            </a:r>
            <a:r>
              <a:rPr lang="en-US" b="0" i="0" dirty="0"/>
              <a:t>force, strength.</a:t>
            </a:r>
          </a:p>
          <a:p>
            <a:r>
              <a:rPr lang="en-US" b="0" i="0" dirty="0"/>
              <a:t>2. power, might: </a:t>
            </a:r>
            <a:r>
              <a:rPr lang="el-GR" b="0" i="0" dirty="0"/>
              <a:t>τό κράτος τῆς ἰσχύος αὐτοῦ, </a:t>
            </a:r>
            <a:r>
              <a:rPr lang="en-US" b="0" i="0" dirty="0"/>
              <a:t>the might of his strength, Ephesians 1:19; Ephesians 6:10; </a:t>
            </a:r>
            <a:r>
              <a:rPr lang="el-GR" b="0" i="0" dirty="0"/>
              <a:t>τῆς δόξης αὐτοῦ, </a:t>
            </a:r>
            <a:r>
              <a:rPr lang="en-US" b="0" i="0" dirty="0"/>
              <a:t>Colossians 1:11; </a:t>
            </a:r>
            <a:r>
              <a:rPr lang="el-GR" b="0" i="0" dirty="0"/>
              <a:t>κατά κράτος, </a:t>
            </a:r>
            <a:r>
              <a:rPr lang="en-US" b="0" i="0" dirty="0"/>
              <a:t>mightily, with great power, </a:t>
            </a:r>
            <a:r>
              <a:rPr lang="el-GR" b="0" i="0" dirty="0"/>
              <a:t>ηὔξανε, </a:t>
            </a:r>
            <a:r>
              <a:rPr lang="en-US" b="0" i="0" dirty="0"/>
              <a:t>Acts 19:20; metonymy, a mighty deed, a work of power: </a:t>
            </a:r>
            <a:r>
              <a:rPr lang="el-GR" b="0" i="0" dirty="0"/>
              <a:t>ποιεῖν κράτος (</a:t>
            </a:r>
            <a:r>
              <a:rPr lang="en-US" b="0" i="0" dirty="0"/>
              <a:t>cf. </a:t>
            </a:r>
            <a:r>
              <a:rPr lang="el-GR" b="0" i="0" dirty="0"/>
              <a:t>ποιεῖν δυνάμεις), </a:t>
            </a:r>
            <a:r>
              <a:rPr lang="en-US" b="0" i="0" dirty="0"/>
              <a:t>Luke 1:51.</a:t>
            </a:r>
          </a:p>
          <a:p>
            <a:r>
              <a:rPr lang="en-US" b="1" i="0" dirty="0"/>
              <a:t>3. dominion: in the doxologies</a:t>
            </a:r>
            <a:r>
              <a:rPr lang="en-US" b="0" i="0" dirty="0"/>
              <a:t>, </a:t>
            </a:r>
            <a:r>
              <a:rPr lang="en-US" b="1" i="0" dirty="0"/>
              <a:t>1 Timothy 6:16; 1 Peter 4:11; 1 Peter 5:11; Jude 1:25; Revelation 1:6; Revelation 5:13</a:t>
            </a:r>
            <a:r>
              <a:rPr lang="en-US" b="0" i="0" dirty="0"/>
              <a:t>; </a:t>
            </a:r>
            <a:r>
              <a:rPr lang="el-GR" b="0" i="0" dirty="0"/>
              <a:t>τίνος (</a:t>
            </a:r>
            <a:r>
              <a:rPr lang="en-US" b="0" i="0" dirty="0"/>
              <a:t>the genitive of object), Hebrews 2:14 (</a:t>
            </a:r>
            <a:r>
              <a:rPr lang="el-GR" b="0" i="0" dirty="0"/>
              <a:t>τό Περσεων κράτος ἔχοντα, </a:t>
            </a:r>
            <a:r>
              <a:rPr lang="en-US" b="0" i="0" dirty="0"/>
              <a:t>Herodotus 3, 69). (Synonym: see </a:t>
            </a:r>
            <a:r>
              <a:rPr lang="el-GR" b="0" i="0" dirty="0"/>
              <a:t>δύναμις, </a:t>
            </a:r>
            <a:r>
              <a:rPr lang="en-US" b="0" i="0" dirty="0"/>
              <a:t>at the end.)</a:t>
            </a:r>
          </a:p>
          <a:p>
            <a:br>
              <a:rPr lang="en-US" dirty="0"/>
            </a:br>
            <a:endParaRPr lang="en-US" dirty="0"/>
          </a:p>
        </p:txBody>
      </p:sp>
      <p:sp>
        <p:nvSpPr>
          <p:cNvPr id="4" name="Slide Number Placeholder 3"/>
          <p:cNvSpPr>
            <a:spLocks noGrp="1"/>
          </p:cNvSpPr>
          <p:nvPr>
            <p:ph type="sldNum" sz="quarter" idx="5"/>
          </p:nvPr>
        </p:nvSpPr>
        <p:spPr/>
        <p:txBody>
          <a:bodyPr/>
          <a:lstStyle/>
          <a:p>
            <a:fld id="{AAC37792-3584-8F44-A228-D4CCCED21F2F}" type="slidenum">
              <a:rPr lang="en-US" smtClean="0"/>
              <a:t>11</a:t>
            </a:fld>
            <a:endParaRPr lang="en-US"/>
          </a:p>
        </p:txBody>
      </p:sp>
    </p:spTree>
    <p:extLst>
      <p:ext uri="{BB962C8B-B14F-4D97-AF65-F5344CB8AC3E}">
        <p14:creationId xmlns:p14="http://schemas.microsoft.com/office/powerpoint/2010/main" val="32539948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seventh seal gives way to the blowing of the seven</a:t>
            </a:r>
            <a:r>
              <a:rPr lang="en-US" sz="1400" baseline="0" dirty="0"/>
              <a:t> trumpets, so some question whether the seals are just </a:t>
            </a:r>
            <a:r>
              <a:rPr lang="en-US" sz="1400" b="1" baseline="0" dirty="0"/>
              <a:t>preparatory</a:t>
            </a:r>
            <a:r>
              <a:rPr lang="en-US" sz="1400" baseline="0" dirty="0"/>
              <a:t> to the actual unfolding of the scroll. (see Newport p. 181) “... The seals represent </a:t>
            </a:r>
            <a:r>
              <a:rPr lang="en-US" sz="1400" b="1" baseline="0" dirty="0"/>
              <a:t>preliminary events</a:t>
            </a:r>
            <a:r>
              <a:rPr lang="en-US" sz="1400" baseline="0" dirty="0"/>
              <a:t>, the things that must take place before the scroll is opened.” </a:t>
            </a:r>
          </a:p>
          <a:p>
            <a:r>
              <a:rPr lang="en-US" sz="1400" baseline="0" dirty="0"/>
              <a:t>     This would bring </a:t>
            </a:r>
            <a:r>
              <a:rPr lang="en-US" sz="1400" b="1" baseline="0" dirty="0"/>
              <a:t>comfort</a:t>
            </a:r>
            <a:r>
              <a:rPr lang="en-US" sz="1400" baseline="0" dirty="0"/>
              <a:t> to a suffering church knowing that “when fearful things happen to them </a:t>
            </a:r>
            <a:r>
              <a:rPr lang="en-US" sz="1400" b="1" i="1" baseline="0" dirty="0"/>
              <a:t>God is not taken by surprise.</a:t>
            </a:r>
            <a:r>
              <a:rPr lang="en-US" sz="1400" baseline="0" dirty="0"/>
              <a:t> On the contrary, these victories and hardships are intrinsic </a:t>
            </a:r>
            <a:r>
              <a:rPr lang="en-US" sz="1400" b="1" baseline="0" dirty="0"/>
              <a:t>parts of God’s redemptive plan</a:t>
            </a:r>
            <a:r>
              <a:rPr lang="en-US" sz="1400" baseline="0" dirty="0"/>
              <a:t>. They are necessary </a:t>
            </a:r>
            <a:r>
              <a:rPr lang="en-US" sz="1400" b="1" baseline="0" dirty="0"/>
              <a:t>precursors</a:t>
            </a:r>
            <a:r>
              <a:rPr lang="en-US" sz="1400" baseline="0" dirty="0"/>
              <a:t> of His final victory.”</a:t>
            </a:r>
          </a:p>
          <a:p>
            <a:r>
              <a:rPr lang="en-US" sz="1400" baseline="0" dirty="0"/>
              <a:t>     “At most</a:t>
            </a:r>
            <a:r>
              <a:rPr lang="en-US" sz="1400" b="1" baseline="0" dirty="0"/>
              <a:t>, the seals are </a:t>
            </a:r>
            <a:r>
              <a:rPr lang="en-US" sz="1400" b="1" i="1" baseline="0" dirty="0"/>
              <a:t>signs</a:t>
            </a:r>
            <a:r>
              <a:rPr lang="en-US" sz="1400" b="1" i="0" baseline="0" dirty="0"/>
              <a:t> of the end, not the end itself</a:t>
            </a:r>
            <a:r>
              <a:rPr lang="en-US" sz="1400" i="0" baseline="0" dirty="0"/>
              <a:t>.”</a:t>
            </a:r>
          </a:p>
          <a:p>
            <a:r>
              <a:rPr lang="en-US" sz="1400" i="0" baseline="0" dirty="0"/>
              <a:t>     “The structure is parallel to Matthew 24:1-35 and Mark 13:1-37. In these passages, the events of the last days fall into three periods: (1) the period of false Christs, wars, famines, pestilences, earthquakes, and death, called ‘the beginning of birth pains’ (Matt. 24:8, NIV); (2) the period of the Great Tribulation (Matt. 24:21); and (3) the period ‘immediately after the distress of those days,’ when the sun, moon, and stars will be affected and Christ will return (Matt. 24:29-30, NIV). This parallel to major parts of Revelation is too striking to be ignored. Thus the seals would correspond to the ‘beginning of birth pain’ in the Olivet discourse. The events are similar to those occurring under the trumpets (8:2 to 11:19) and bowls (15:1 to 16:21), but they should not be confused with those later and more severe judgments.”</a:t>
            </a:r>
          </a:p>
          <a:p>
            <a:endParaRPr lang="en-US" sz="1400" i="0" baseline="0" dirty="0"/>
          </a:p>
          <a:p>
            <a:r>
              <a:rPr lang="en-US" sz="1400" b="1" dirty="0"/>
              <a:t>Leviticus 26 </a:t>
            </a:r>
            <a:r>
              <a:rPr lang="en-US" sz="1400" dirty="0"/>
              <a:t>on curses</a:t>
            </a:r>
            <a:r>
              <a:rPr lang="en-US" sz="1400" baseline="0" dirty="0"/>
              <a:t> for disobedience God says He will punish them 7 times over (v. 18, 21, 24, 28)</a:t>
            </a:r>
            <a:endParaRPr lang="en-US" sz="1400" dirty="0"/>
          </a:p>
        </p:txBody>
      </p:sp>
      <p:sp>
        <p:nvSpPr>
          <p:cNvPr id="4" name="Slide Number Placeholder 3"/>
          <p:cNvSpPr>
            <a:spLocks noGrp="1"/>
          </p:cNvSpPr>
          <p:nvPr>
            <p:ph type="sldNum" sz="quarter" idx="5"/>
          </p:nvPr>
        </p:nvSpPr>
        <p:spPr/>
        <p:txBody>
          <a:bodyPr/>
          <a:lstStyle/>
          <a:p>
            <a:fld id="{AAC37792-3584-8F44-A228-D4CCCED21F2F}" type="slidenum">
              <a:rPr lang="en-US" smtClean="0"/>
              <a:t>12</a:t>
            </a:fld>
            <a:endParaRPr lang="en-US"/>
          </a:p>
        </p:txBody>
      </p:sp>
    </p:spTree>
    <p:extLst>
      <p:ext uri="{BB962C8B-B14F-4D97-AF65-F5344CB8AC3E}">
        <p14:creationId xmlns:p14="http://schemas.microsoft.com/office/powerpoint/2010/main" val="2091411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Newport:</a:t>
            </a:r>
            <a:r>
              <a:rPr lang="en-US" baseline="0" dirty="0"/>
              <a:t>  Victory? = </a:t>
            </a:r>
            <a:r>
              <a:rPr lang="en-US" dirty="0"/>
              <a:t>Matthew</a:t>
            </a:r>
            <a:r>
              <a:rPr lang="en-US" baseline="0" dirty="0"/>
              <a:t> 24:14 Gospel preached to the end of the world? Morris: says no.... Doesn’t fit with the horror and destruction.</a:t>
            </a:r>
          </a:p>
          <a:p>
            <a:endParaRPr lang="en-US" baseline="0" dirty="0"/>
          </a:p>
          <a:p>
            <a:r>
              <a:rPr lang="en-US" b="1" i="1" baseline="0" dirty="0"/>
              <a:t>Crown</a:t>
            </a:r>
            <a:r>
              <a:rPr lang="en-US" b="0" i="0" baseline="0" dirty="0"/>
              <a:t> = </a:t>
            </a:r>
            <a:r>
              <a:rPr lang="en-US" b="0" i="1" baseline="0" dirty="0" err="1"/>
              <a:t>stephanos</a:t>
            </a:r>
            <a:r>
              <a:rPr lang="en-US" b="0" i="1" baseline="0" dirty="0"/>
              <a:t> = </a:t>
            </a:r>
            <a:r>
              <a:rPr lang="en-US" b="0" i="0" baseline="0" dirty="0"/>
              <a:t>a victor’s crown, not a royal crown (</a:t>
            </a:r>
            <a:r>
              <a:rPr lang="en-US" b="0" i="1" baseline="0" dirty="0" err="1"/>
              <a:t>diadema</a:t>
            </a:r>
            <a:r>
              <a:rPr lang="en-US" b="0" i="0" baseline="0" dirty="0"/>
              <a:t>)</a:t>
            </a:r>
          </a:p>
          <a:p>
            <a:r>
              <a:rPr lang="en-US" b="0" i="0" baseline="0" dirty="0"/>
              <a:t>White horses are frequently a sign of victory (Jesus will ride one in Rev 19:11-13)</a:t>
            </a:r>
          </a:p>
          <a:p>
            <a:endParaRPr lang="en-US" b="0" i="0" baseline="0" dirty="0"/>
          </a:p>
          <a:p>
            <a:r>
              <a:rPr lang="en-US" b="1" i="0" u="sng" baseline="0" dirty="0"/>
              <a:t>Conqueror!</a:t>
            </a:r>
          </a:p>
          <a:p>
            <a:endParaRPr lang="en-US" b="0" i="0" baseline="0" dirty="0"/>
          </a:p>
          <a:p>
            <a:r>
              <a:rPr lang="en-US" b="0" i="0" baseline="0" dirty="0"/>
              <a:t>Leon Morris (</a:t>
            </a:r>
            <a:r>
              <a:rPr lang="en-US" b="0" i="1" baseline="0" dirty="0"/>
              <a:t>Tyndale</a:t>
            </a:r>
            <a:r>
              <a:rPr lang="en-US" b="0" i="0" baseline="0" dirty="0"/>
              <a:t>) notes that the crown </a:t>
            </a:r>
            <a:r>
              <a:rPr lang="en-US" b="1" i="1" baseline="0" dirty="0"/>
              <a:t>was given</a:t>
            </a:r>
            <a:r>
              <a:rPr lang="en-US" b="1" i="0" baseline="0" dirty="0"/>
              <a:t> </a:t>
            </a:r>
            <a:r>
              <a:rPr lang="en-US" b="0" i="0" baseline="0" dirty="0"/>
              <a:t>to him. (emphasizes sovereignty of God... “The conqueror has only what God allows him to have.”)</a:t>
            </a:r>
          </a:p>
          <a:p>
            <a:endParaRPr lang="en-US" b="0" i="0" baseline="0" dirty="0"/>
          </a:p>
          <a:p>
            <a:r>
              <a:rPr lang="en-US" b="1" i="1" baseline="0" dirty="0"/>
              <a:t>Bow</a:t>
            </a:r>
            <a:r>
              <a:rPr lang="en-US" b="0" i="0" baseline="0" dirty="0"/>
              <a:t> doesn’t fit with typical roman weapons of warfare... Points to future (Morris)</a:t>
            </a:r>
            <a:endParaRPr lang="en-US" b="1" i="1" baseline="0" dirty="0"/>
          </a:p>
          <a:p>
            <a:endParaRPr lang="en-US" b="0" i="0" baseline="0" dirty="0"/>
          </a:p>
          <a:p>
            <a:endParaRPr lang="en-US" b="1" i="1" dirty="0"/>
          </a:p>
        </p:txBody>
      </p:sp>
      <p:sp>
        <p:nvSpPr>
          <p:cNvPr id="4" name="Slide Number Placeholder 3"/>
          <p:cNvSpPr>
            <a:spLocks noGrp="1"/>
          </p:cNvSpPr>
          <p:nvPr>
            <p:ph type="sldNum" sz="quarter" idx="5"/>
          </p:nvPr>
        </p:nvSpPr>
        <p:spPr/>
        <p:txBody>
          <a:bodyPr/>
          <a:lstStyle/>
          <a:p>
            <a:fld id="{AAC37792-3584-8F44-A228-D4CCCED21F2F}" type="slidenum">
              <a:rPr lang="en-US" smtClean="0"/>
              <a:t>13</a:t>
            </a:fld>
            <a:endParaRPr lang="en-US"/>
          </a:p>
        </p:txBody>
      </p:sp>
    </p:spTree>
    <p:extLst>
      <p:ext uri="{BB962C8B-B14F-4D97-AF65-F5344CB8AC3E}">
        <p14:creationId xmlns:p14="http://schemas.microsoft.com/office/powerpoint/2010/main" val="30861345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1912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4212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24815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12592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23480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3279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8340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1262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7/23/2020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690248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65798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7/23/2020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39568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192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7/23/2020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34983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7/23/2020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06843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7/23/2020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8592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07028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7/23/2020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98355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7/23/2020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71743512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5.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mailto:pastor@faithprinceton.org" TargetMode="External"/><Relationship Id="rId2" Type="http://schemas.openxmlformats.org/officeDocument/2006/relationships/hyperlink" Target="http://www.faithprinceton.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789920" y="5669280"/>
            <a:ext cx="734568" cy="734568"/>
          </a:xfrm>
          <a:prstGeom prst="rect">
            <a:avLst/>
          </a:prstGeom>
          <a:noFill/>
          <a:ln>
            <a:noFill/>
          </a:ln>
        </p:spPr>
      </p:pic>
    </p:spTree>
    <p:extLst>
      <p:ext uri="{BB962C8B-B14F-4D97-AF65-F5344CB8AC3E}">
        <p14:creationId xmlns:p14="http://schemas.microsoft.com/office/powerpoint/2010/main" val="1083588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6667"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9808C-BDA0-4455-8909-B4E23FBB8440}"/>
              </a:ext>
            </a:extLst>
          </p:cNvPr>
          <p:cNvSpPr>
            <a:spLocks noGrp="1"/>
          </p:cNvSpPr>
          <p:nvPr>
            <p:ph type="title"/>
          </p:nvPr>
        </p:nvSpPr>
        <p:spPr/>
        <p:txBody>
          <a:bodyPr/>
          <a:lstStyle/>
          <a:p>
            <a:r>
              <a:rPr lang="en-US" dirty="0"/>
              <a:t>The Lamb is Worthy – Rev 5:12</a:t>
            </a:r>
          </a:p>
        </p:txBody>
      </p:sp>
      <p:sp>
        <p:nvSpPr>
          <p:cNvPr id="3" name="Content Placeholder 2">
            <a:extLst>
              <a:ext uri="{FF2B5EF4-FFF2-40B4-BE49-F238E27FC236}">
                <a16:creationId xmlns:a16="http://schemas.microsoft.com/office/drawing/2014/main" id="{0706BECD-0E7C-471E-96A0-8EF61F8B6428}"/>
              </a:ext>
            </a:extLst>
          </p:cNvPr>
          <p:cNvSpPr>
            <a:spLocks noGrp="1"/>
          </p:cNvSpPr>
          <p:nvPr>
            <p:ph idx="1"/>
          </p:nvPr>
        </p:nvSpPr>
        <p:spPr>
          <a:xfrm>
            <a:off x="292609" y="2121408"/>
            <a:ext cx="11556492" cy="4431791"/>
          </a:xfrm>
        </p:spPr>
        <p:txBody>
          <a:bodyPr>
            <a:normAutofit lnSpcReduction="10000"/>
          </a:bodyPr>
          <a:lstStyle/>
          <a:p>
            <a:pPr marL="0" indent="0" algn="ctr">
              <a:buNone/>
            </a:pPr>
            <a:r>
              <a:rPr lang="en-US" sz="4400" dirty="0"/>
              <a:t>The Lamb is Worthy... The Lamb is Worthy... The Lamb who was slain... He is worthy.</a:t>
            </a:r>
          </a:p>
          <a:p>
            <a:pPr marL="0" indent="0" algn="ctr">
              <a:buNone/>
            </a:pPr>
            <a:r>
              <a:rPr lang="en-US" sz="4400" dirty="0"/>
              <a:t>To receive power... and the riches... and the  wisdom... He is worthy.</a:t>
            </a:r>
          </a:p>
          <a:p>
            <a:pPr marL="0" indent="0" algn="ctr">
              <a:buNone/>
            </a:pPr>
            <a:r>
              <a:rPr lang="en-US" sz="4400" dirty="0"/>
              <a:t>To receive honor... and the glory... and the  blessing.... He is worthy, </a:t>
            </a:r>
          </a:p>
          <a:p>
            <a:pPr marL="0" indent="0" algn="ctr">
              <a:buNone/>
            </a:pPr>
            <a:r>
              <a:rPr lang="en-US" sz="4400" dirty="0"/>
              <a:t>The Lamb who was slain</a:t>
            </a:r>
            <a:r>
              <a:rPr lang="en-US" sz="4000" dirty="0"/>
              <a:t>.</a:t>
            </a:r>
          </a:p>
        </p:txBody>
      </p:sp>
      <p:pic>
        <p:nvPicPr>
          <p:cNvPr id="4" name="The Lamb is worthy">
            <a:hlinkClick r:id="" action="ppaction://media"/>
            <a:extLst>
              <a:ext uri="{FF2B5EF4-FFF2-40B4-BE49-F238E27FC236}">
                <a16:creationId xmlns:a16="http://schemas.microsoft.com/office/drawing/2014/main" id="{DD6FD646-EC58-4C37-A00F-679391E6D5E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902079" y="5878285"/>
            <a:ext cx="609600" cy="609600"/>
          </a:xfrm>
          <a:prstGeom prst="rect">
            <a:avLst/>
          </a:prstGeom>
        </p:spPr>
      </p:pic>
    </p:spTree>
    <p:extLst>
      <p:ext uri="{BB962C8B-B14F-4D97-AF65-F5344CB8AC3E}">
        <p14:creationId xmlns:p14="http://schemas.microsoft.com/office/powerpoint/2010/main" val="235413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55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5:13-14</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13 And </a:t>
            </a:r>
            <a:r>
              <a:rPr lang="en-US" sz="3200" b="1" i="1" u="sng" dirty="0"/>
              <a:t>every created thing</a:t>
            </a:r>
            <a:r>
              <a:rPr lang="en-US" sz="3200" b="1" i="1" dirty="0"/>
              <a:t> </a:t>
            </a:r>
            <a:r>
              <a:rPr lang="en-US" sz="3200" i="1" dirty="0"/>
              <a:t>which is in heaven and on the earth and under the earth and on the sea, and all things in them, I heard saying,</a:t>
            </a:r>
          </a:p>
          <a:p>
            <a:pPr marL="0" indent="0">
              <a:buNone/>
            </a:pPr>
            <a:endParaRPr lang="en-US" sz="800" i="1" dirty="0"/>
          </a:p>
          <a:p>
            <a:pPr marL="457200" lvl="1" indent="0">
              <a:buNone/>
            </a:pPr>
            <a:r>
              <a:rPr lang="en-US" sz="3600" i="1" dirty="0"/>
              <a:t>“</a:t>
            </a:r>
            <a:r>
              <a:rPr lang="en-US" sz="3600" b="1" i="1" dirty="0"/>
              <a:t>To Him who sits on the throne, and to the Lamb, be blessing and honor and glory and </a:t>
            </a:r>
            <a:r>
              <a:rPr lang="en-US" sz="3600" b="1" i="1" u="sng" dirty="0"/>
              <a:t>dominion</a:t>
            </a:r>
            <a:r>
              <a:rPr lang="en-US" sz="3600" b="1" i="1" dirty="0"/>
              <a:t> forever and ever</a:t>
            </a:r>
            <a:r>
              <a:rPr lang="en-US" sz="3600" i="1" dirty="0"/>
              <a:t>.”</a:t>
            </a:r>
          </a:p>
          <a:p>
            <a:pPr marL="0" indent="0">
              <a:buNone/>
            </a:pPr>
            <a:endParaRPr lang="en-US" sz="800" i="1" dirty="0"/>
          </a:p>
          <a:p>
            <a:pPr marL="0" indent="0">
              <a:buNone/>
            </a:pPr>
            <a:r>
              <a:rPr lang="en-US" sz="3200" i="1" dirty="0"/>
              <a:t>14 And the four living creatures kept saying, “</a:t>
            </a:r>
            <a:r>
              <a:rPr lang="en-US" sz="3200" b="1" i="1" u="sng" dirty="0"/>
              <a:t>Amen</a:t>
            </a:r>
            <a:r>
              <a:rPr lang="en-US" sz="3200" i="1" dirty="0"/>
              <a:t>.” And the elders fell down and worshiped.</a:t>
            </a:r>
          </a:p>
        </p:txBody>
      </p:sp>
    </p:spTree>
    <p:extLst>
      <p:ext uri="{BB962C8B-B14F-4D97-AF65-F5344CB8AC3E}">
        <p14:creationId xmlns:p14="http://schemas.microsoft.com/office/powerpoint/2010/main" val="327794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5619B-2370-426D-B03C-63AFF0F0BB62}"/>
              </a:ext>
            </a:extLst>
          </p:cNvPr>
          <p:cNvSpPr>
            <a:spLocks noGrp="1"/>
          </p:cNvSpPr>
          <p:nvPr>
            <p:ph type="title"/>
          </p:nvPr>
        </p:nvSpPr>
        <p:spPr/>
        <p:txBody>
          <a:bodyPr/>
          <a:lstStyle/>
          <a:p>
            <a:r>
              <a:rPr lang="en-US" dirty="0"/>
              <a:t>Revelation 6 Breaking of 1st Six Seals</a:t>
            </a:r>
          </a:p>
        </p:txBody>
      </p:sp>
      <p:sp>
        <p:nvSpPr>
          <p:cNvPr id="3" name="Content Placeholder 2">
            <a:extLst>
              <a:ext uri="{FF2B5EF4-FFF2-40B4-BE49-F238E27FC236}">
                <a16:creationId xmlns:a16="http://schemas.microsoft.com/office/drawing/2014/main" id="{7792C82C-C727-487D-B6DC-D870E2C5CFE5}"/>
              </a:ext>
            </a:extLst>
          </p:cNvPr>
          <p:cNvSpPr>
            <a:spLocks noGrp="1"/>
          </p:cNvSpPr>
          <p:nvPr>
            <p:ph idx="1"/>
          </p:nvPr>
        </p:nvSpPr>
        <p:spPr/>
        <p:txBody>
          <a:bodyPr>
            <a:normAutofit/>
          </a:bodyPr>
          <a:lstStyle/>
          <a:p>
            <a:pPr marL="0" indent="0" algn="ctr">
              <a:buNone/>
            </a:pPr>
            <a:r>
              <a:rPr lang="en-US" sz="4800" dirty="0"/>
              <a:t>Compare Matthew 24, Mark 13, and Luke 21</a:t>
            </a:r>
          </a:p>
        </p:txBody>
      </p:sp>
    </p:spTree>
    <p:extLst>
      <p:ext uri="{BB962C8B-B14F-4D97-AF65-F5344CB8AC3E}">
        <p14:creationId xmlns:p14="http://schemas.microsoft.com/office/powerpoint/2010/main" val="233559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a:xfrm>
            <a:off x="680321" y="753228"/>
            <a:ext cx="9634111" cy="1080938"/>
          </a:xfrm>
        </p:spPr>
        <p:txBody>
          <a:bodyPr>
            <a:normAutofit/>
          </a:bodyPr>
          <a:lstStyle/>
          <a:p>
            <a:r>
              <a:rPr lang="en-US" dirty="0"/>
              <a:t>Revelation 6:1-2 </a:t>
            </a:r>
            <a:r>
              <a:rPr lang="en-US" i="1" dirty="0"/>
              <a:t>The First Seal—Rider on 						White Horse</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1 Then I saw when the Lamb broke one of the seven seals, and I heard one of the four living creatures saying as with a voice of thunder, “Come.” 2 I looked, and behold, a </a:t>
            </a:r>
            <a:r>
              <a:rPr lang="en-US" sz="3200" b="1" i="1" u="sng" dirty="0"/>
              <a:t>white horse</a:t>
            </a:r>
            <a:r>
              <a:rPr lang="en-US" sz="3200" i="1" dirty="0"/>
              <a:t>, and he who sat on it had a bow; and a </a:t>
            </a:r>
            <a:r>
              <a:rPr lang="en-US" sz="3200" b="1" i="1" u="sng" dirty="0"/>
              <a:t>crown</a:t>
            </a:r>
            <a:r>
              <a:rPr lang="en-US" sz="3200" i="1" dirty="0"/>
              <a:t> was given to him, and he went out </a:t>
            </a:r>
            <a:r>
              <a:rPr lang="en-US" sz="3200" b="1" i="1" u="sng" dirty="0"/>
              <a:t>conquering and to conquer</a:t>
            </a:r>
            <a:r>
              <a:rPr lang="en-US" sz="3200" i="1" dirty="0"/>
              <a:t>.</a:t>
            </a:r>
          </a:p>
          <a:p>
            <a:pPr lvl="1"/>
            <a:r>
              <a:rPr lang="en-US" sz="4400" b="1" i="1" u="sng" dirty="0"/>
              <a:t>Conqueror</a:t>
            </a:r>
          </a:p>
        </p:txBody>
      </p:sp>
    </p:spTree>
    <p:extLst>
      <p:ext uri="{BB962C8B-B14F-4D97-AF65-F5344CB8AC3E}">
        <p14:creationId xmlns:p14="http://schemas.microsoft.com/office/powerpoint/2010/main" val="21792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6:3-4 </a:t>
            </a:r>
            <a:r>
              <a:rPr lang="en-US" i="1" dirty="0"/>
              <a:t>The Second Seal—War</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3 When He broke the second seal, I heard the second living creature saying, “Come.” 4 And another, a </a:t>
            </a:r>
            <a:r>
              <a:rPr lang="en-US" sz="3200" b="1" i="1" u="sng" dirty="0">
                <a:solidFill>
                  <a:srgbClr val="FF0000"/>
                </a:solidFill>
                <a:effectLst>
                  <a:outerShdw blurRad="38100" dist="38100" dir="2700000" algn="tl">
                    <a:srgbClr val="000000">
                      <a:alpha val="43137"/>
                    </a:srgbClr>
                  </a:outerShdw>
                </a:effectLst>
              </a:rPr>
              <a:t>red horse</a:t>
            </a:r>
            <a:r>
              <a:rPr lang="en-US" sz="3200" i="1" dirty="0"/>
              <a:t>, went out; and to him who sat on it, it was granted </a:t>
            </a:r>
            <a:r>
              <a:rPr lang="en-US" sz="3200" b="1" i="1" u="sng" dirty="0"/>
              <a:t>to take peace from the earth</a:t>
            </a:r>
            <a:r>
              <a:rPr lang="en-US" sz="3200" i="1" dirty="0"/>
              <a:t>, and that men would </a:t>
            </a:r>
            <a:r>
              <a:rPr lang="en-US" sz="3200" b="1" i="1" u="sng" dirty="0"/>
              <a:t>slay one another</a:t>
            </a:r>
            <a:r>
              <a:rPr lang="en-US" sz="3200" i="1" dirty="0"/>
              <a:t>; and a great </a:t>
            </a:r>
            <a:r>
              <a:rPr lang="en-US" sz="3200" b="1" i="1" u="sng" dirty="0"/>
              <a:t>sword</a:t>
            </a:r>
            <a:r>
              <a:rPr lang="en-US" sz="3200" i="1" dirty="0"/>
              <a:t> was given to him.</a:t>
            </a:r>
          </a:p>
          <a:p>
            <a:pPr lvl="1"/>
            <a:r>
              <a:rPr lang="en-US" sz="4400" b="1" i="1" u="sng" dirty="0"/>
              <a:t>Chaos, Anarchy</a:t>
            </a:r>
          </a:p>
        </p:txBody>
      </p:sp>
    </p:spTree>
    <p:extLst>
      <p:ext uri="{BB962C8B-B14F-4D97-AF65-F5344CB8AC3E}">
        <p14:creationId xmlns:p14="http://schemas.microsoft.com/office/powerpoint/2010/main" val="3462548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6:5-6 </a:t>
            </a:r>
            <a:r>
              <a:rPr lang="en-US" i="1" dirty="0"/>
              <a:t>The Third Seal—Famine</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5 When He broke the third seal, I heard the third living creature saying, “Come.” I looked, and behold, a </a:t>
            </a:r>
            <a:r>
              <a:rPr lang="en-US" sz="3200" b="1" i="1" u="sng" dirty="0">
                <a:solidFill>
                  <a:schemeClr val="bg1"/>
                </a:solidFill>
              </a:rPr>
              <a:t>black horse</a:t>
            </a:r>
            <a:r>
              <a:rPr lang="en-US" sz="3200" i="1" dirty="0"/>
              <a:t>; and he who sat on it had a pair of </a:t>
            </a:r>
            <a:r>
              <a:rPr lang="en-US" sz="3200" b="1" i="1" u="sng" dirty="0"/>
              <a:t>scales</a:t>
            </a:r>
            <a:r>
              <a:rPr lang="en-US" sz="3200" i="1" dirty="0"/>
              <a:t> in his hand. 6 And I heard something like a voice in the center of the four living creatures saying, “A quart of </a:t>
            </a:r>
            <a:r>
              <a:rPr lang="en-US" sz="3200" b="1" i="1" u="sng" dirty="0"/>
              <a:t>wheat for a denarius</a:t>
            </a:r>
            <a:r>
              <a:rPr lang="en-US" sz="3200" i="1" dirty="0"/>
              <a:t>, and three quarts of barley for a denarius; and do not damage the oil and the wine.”</a:t>
            </a:r>
          </a:p>
          <a:p>
            <a:pPr lvl="1"/>
            <a:r>
              <a:rPr lang="en-US" sz="4400" b="1" i="1" u="sng" dirty="0"/>
              <a:t>Famine</a:t>
            </a:r>
          </a:p>
        </p:txBody>
      </p:sp>
    </p:spTree>
    <p:extLst>
      <p:ext uri="{BB962C8B-B14F-4D97-AF65-F5344CB8AC3E}">
        <p14:creationId xmlns:p14="http://schemas.microsoft.com/office/powerpoint/2010/main" val="3147541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6:7-8 </a:t>
            </a:r>
            <a:r>
              <a:rPr lang="en-US" i="1" dirty="0"/>
              <a:t>The Fourth Seal—Death</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pPr marL="0" indent="0">
              <a:buNone/>
            </a:pPr>
            <a:r>
              <a:rPr lang="en-US" sz="3200" i="1" dirty="0"/>
              <a:t>7 When the Lamb broke the fourth seal, I heard the voice of the fourth living creature saying, “Come.” 8 I looked, and behold, an </a:t>
            </a:r>
            <a:r>
              <a:rPr lang="en-US" sz="3200" b="1" i="1" u="sng" dirty="0">
                <a:solidFill>
                  <a:schemeClr val="bg1">
                    <a:lumMod val="65000"/>
                    <a:lumOff val="35000"/>
                  </a:schemeClr>
                </a:solidFill>
                <a:effectLst>
                  <a:outerShdw blurRad="38100" dist="38100" dir="2700000" algn="tl">
                    <a:srgbClr val="000000">
                      <a:alpha val="43137"/>
                    </a:srgbClr>
                  </a:outerShdw>
                </a:effectLst>
              </a:rPr>
              <a:t>ashen horse</a:t>
            </a:r>
            <a:r>
              <a:rPr lang="en-US" sz="3200" i="1" dirty="0"/>
              <a:t>; and he who sat on it had the name </a:t>
            </a:r>
            <a:r>
              <a:rPr lang="en-US" sz="3200" b="1" i="1" u="sng" dirty="0"/>
              <a:t>Death</a:t>
            </a:r>
            <a:r>
              <a:rPr lang="en-US" sz="3200" i="1" dirty="0"/>
              <a:t>; and </a:t>
            </a:r>
            <a:r>
              <a:rPr lang="en-US" sz="3200" b="1" i="1" u="sng" dirty="0"/>
              <a:t>Hades</a:t>
            </a:r>
            <a:r>
              <a:rPr lang="en-US" sz="3200" i="1" dirty="0"/>
              <a:t> was following with him</a:t>
            </a:r>
            <a:r>
              <a:rPr lang="en-US" sz="3200" b="1" i="1" dirty="0"/>
              <a:t>. </a:t>
            </a:r>
            <a:r>
              <a:rPr lang="en-US" sz="3200" b="1" i="1" u="sng" dirty="0"/>
              <a:t>Authority was given</a:t>
            </a:r>
            <a:r>
              <a:rPr lang="en-US" sz="3200" i="1" dirty="0"/>
              <a:t> to them over </a:t>
            </a:r>
            <a:r>
              <a:rPr lang="en-US" sz="3200" b="1" i="1" u="sng" dirty="0"/>
              <a:t>a fourth of the earth</a:t>
            </a:r>
            <a:r>
              <a:rPr lang="en-US" sz="3200" i="1" dirty="0"/>
              <a:t>, </a:t>
            </a:r>
            <a:r>
              <a:rPr lang="en-US" sz="3200" b="1" i="1" u="sng" dirty="0"/>
              <a:t>to kill</a:t>
            </a:r>
            <a:r>
              <a:rPr lang="en-US" sz="3200" i="1" dirty="0"/>
              <a:t> with sword and with famine and with pestilence and by the wild beasts of the earth.</a:t>
            </a:r>
          </a:p>
          <a:p>
            <a:pPr lvl="1"/>
            <a:r>
              <a:rPr lang="en-US" sz="3200" b="1" i="1" dirty="0">
                <a:solidFill>
                  <a:srgbClr val="C1B56B"/>
                </a:solidFill>
                <a:effectLst>
                  <a:outerShdw blurRad="38100" dist="38100" dir="2700000" algn="tl">
                    <a:srgbClr val="000000">
                      <a:alpha val="43137"/>
                    </a:srgbClr>
                  </a:outerShdw>
                </a:effectLst>
              </a:rPr>
              <a:t>Ashen</a:t>
            </a:r>
            <a:r>
              <a:rPr lang="en-US" sz="3200" i="1" dirty="0">
                <a:solidFill>
                  <a:prstClr val="white"/>
                </a:solidFill>
              </a:rPr>
              <a:t> = </a:t>
            </a:r>
            <a:r>
              <a:rPr lang="en-US" sz="3200" i="1" dirty="0" err="1">
                <a:solidFill>
                  <a:prstClr val="white"/>
                </a:solidFill>
              </a:rPr>
              <a:t>χλωρός</a:t>
            </a:r>
            <a:r>
              <a:rPr lang="en-US" sz="3200" i="1" dirty="0">
                <a:solidFill>
                  <a:prstClr val="white"/>
                </a:solidFill>
              </a:rPr>
              <a:t> (</a:t>
            </a:r>
            <a:r>
              <a:rPr lang="en-US" sz="3200" i="1" dirty="0" err="1">
                <a:solidFill>
                  <a:prstClr val="white"/>
                </a:solidFill>
              </a:rPr>
              <a:t>chlōros</a:t>
            </a:r>
            <a:r>
              <a:rPr lang="en-US" sz="3200" i="1" dirty="0">
                <a:solidFill>
                  <a:prstClr val="white"/>
                </a:solidFill>
              </a:rPr>
              <a:t>) Green, pale green. The color of death. Pale. Ashen.</a:t>
            </a:r>
          </a:p>
          <a:p>
            <a:pPr lvl="1"/>
            <a:endParaRPr lang="en-US" sz="2800" i="1" dirty="0"/>
          </a:p>
        </p:txBody>
      </p:sp>
    </p:spTree>
    <p:extLst>
      <p:ext uri="{BB962C8B-B14F-4D97-AF65-F5344CB8AC3E}">
        <p14:creationId xmlns:p14="http://schemas.microsoft.com/office/powerpoint/2010/main" val="1577764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6:7-8 </a:t>
            </a:r>
            <a:r>
              <a:rPr lang="en-US" i="1" dirty="0"/>
              <a:t>The Fourth Seal—Death</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6401" y="2048932"/>
            <a:ext cx="11396132" cy="4385735"/>
          </a:xfrm>
        </p:spPr>
        <p:txBody>
          <a:bodyPr>
            <a:noAutofit/>
          </a:bodyPr>
          <a:lstStyle/>
          <a:p>
            <a:r>
              <a:rPr lang="en-US" sz="3600" b="1" i="1" u="sng" dirty="0"/>
              <a:t>1/4th of the earth </a:t>
            </a:r>
            <a:r>
              <a:rPr lang="en-US" sz="3600" i="1" dirty="0"/>
              <a:t>= </a:t>
            </a:r>
            <a:r>
              <a:rPr lang="en-US" sz="3600" dirty="0"/>
              <a:t>currently that would be the death of 1,950,000,000 out of 7,800,000,000 (almost 2 billion people would die)</a:t>
            </a:r>
          </a:p>
          <a:p>
            <a:pPr lvl="1"/>
            <a:r>
              <a:rPr lang="en-US" sz="2800" i="1" dirty="0"/>
              <a:t>Compare that to current coronavirus numbers: almost 15 million cases worldwide and 616,990 deaths</a:t>
            </a:r>
          </a:p>
          <a:p>
            <a:pPr lvl="1"/>
            <a:r>
              <a:rPr lang="en-US" sz="2800" i="1" dirty="0"/>
              <a:t>1 death in every 3,160 people vs. 1 death in every 4 people</a:t>
            </a:r>
          </a:p>
          <a:p>
            <a:pPr lvl="1"/>
            <a:r>
              <a:rPr lang="en-US" sz="2800" i="1" dirty="0"/>
              <a:t>But still indicating just a partial judgment of the earth (only 1 part of the 4 corners of the earth?)</a:t>
            </a:r>
          </a:p>
          <a:p>
            <a:endParaRPr lang="en-US" sz="4000" i="1" dirty="0"/>
          </a:p>
        </p:txBody>
      </p:sp>
    </p:spTree>
    <p:extLst>
      <p:ext uri="{BB962C8B-B14F-4D97-AF65-F5344CB8AC3E}">
        <p14:creationId xmlns:p14="http://schemas.microsoft.com/office/powerpoint/2010/main" val="179870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6:9-11 </a:t>
            </a:r>
            <a:r>
              <a:rPr lang="en-US" i="1" dirty="0"/>
              <a:t>The Fifth Seal—Martyrs</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2335" y="2121408"/>
            <a:ext cx="11228833" cy="4313259"/>
          </a:xfrm>
        </p:spPr>
        <p:txBody>
          <a:bodyPr>
            <a:noAutofit/>
          </a:bodyPr>
          <a:lstStyle/>
          <a:p>
            <a:pPr marL="0" indent="0">
              <a:buNone/>
            </a:pPr>
            <a:r>
              <a:rPr lang="en-US" sz="3200" i="1" dirty="0"/>
              <a:t>9 When the Lamb broke the fifth seal, I saw </a:t>
            </a:r>
            <a:r>
              <a:rPr lang="en-US" sz="3200" b="1" i="1" u="sng" dirty="0"/>
              <a:t>underneath the altar</a:t>
            </a:r>
            <a:r>
              <a:rPr lang="en-US" sz="3200" i="1" dirty="0"/>
              <a:t> the souls of those who had been </a:t>
            </a:r>
            <a:r>
              <a:rPr lang="en-US" sz="3200" b="1" i="1" u="sng" dirty="0"/>
              <a:t>slain</a:t>
            </a:r>
            <a:r>
              <a:rPr lang="en-US" sz="3200" i="1" dirty="0"/>
              <a:t> because of the word of God, and because of the </a:t>
            </a:r>
            <a:r>
              <a:rPr lang="en-US" sz="3200" b="1" i="1" u="sng" dirty="0"/>
              <a:t>testimony</a:t>
            </a:r>
            <a:r>
              <a:rPr lang="en-US" sz="3200" i="1" dirty="0"/>
              <a:t> which they had maintained; 10 and they cried out with a loud voice, saying, “</a:t>
            </a:r>
            <a:r>
              <a:rPr lang="en-US" sz="3200" b="1" i="1" u="sng" dirty="0"/>
              <a:t>How long</a:t>
            </a:r>
            <a:r>
              <a:rPr lang="en-US" sz="3200" i="1" dirty="0"/>
              <a:t>, O Lord, holy and true, will You refrain from judging and </a:t>
            </a:r>
            <a:r>
              <a:rPr lang="en-US" sz="3200" b="1" i="1" u="sng" dirty="0"/>
              <a:t>avenging our blood</a:t>
            </a:r>
            <a:r>
              <a:rPr lang="en-US" sz="3200" b="1" i="1" dirty="0"/>
              <a:t> </a:t>
            </a:r>
            <a:r>
              <a:rPr lang="en-US" sz="3200" i="1" dirty="0"/>
              <a:t>on those who dwell on the earth?”</a:t>
            </a:r>
          </a:p>
        </p:txBody>
      </p:sp>
    </p:spTree>
    <p:extLst>
      <p:ext uri="{BB962C8B-B14F-4D97-AF65-F5344CB8AC3E}">
        <p14:creationId xmlns:p14="http://schemas.microsoft.com/office/powerpoint/2010/main" val="27060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6:9-11 </a:t>
            </a:r>
            <a:r>
              <a:rPr lang="en-US" i="1" dirty="0"/>
              <a:t>The Fifth Seal—Martyrs</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65761" y="2231136"/>
            <a:ext cx="11265408" cy="4093803"/>
          </a:xfrm>
        </p:spPr>
        <p:txBody>
          <a:bodyPr>
            <a:noAutofit/>
          </a:bodyPr>
          <a:lstStyle/>
          <a:p>
            <a:pPr marL="0" indent="0">
              <a:buNone/>
            </a:pPr>
            <a:r>
              <a:rPr lang="en-US" sz="3200" i="1" dirty="0"/>
              <a:t>11 And there was given to each of them a </a:t>
            </a:r>
            <a:r>
              <a:rPr lang="en-US" sz="3200" b="1" i="1" u="sng" dirty="0"/>
              <a:t>white robe</a:t>
            </a:r>
            <a:r>
              <a:rPr lang="en-US" sz="3200" i="1" dirty="0"/>
              <a:t>; and they were told that they should </a:t>
            </a:r>
            <a:r>
              <a:rPr lang="en-US" sz="3200" b="1" i="1" u="sng" dirty="0"/>
              <a:t>rest</a:t>
            </a:r>
            <a:r>
              <a:rPr lang="en-US" sz="3200" i="1" dirty="0"/>
              <a:t> for a little while longer, </a:t>
            </a:r>
            <a:r>
              <a:rPr lang="en-US" sz="3200" b="1" i="1" u="sng" dirty="0"/>
              <a:t>until the number</a:t>
            </a:r>
            <a:r>
              <a:rPr lang="en-US" sz="3200" b="1" i="1" dirty="0"/>
              <a:t> </a:t>
            </a:r>
            <a:r>
              <a:rPr lang="en-US" sz="3200" i="1" dirty="0"/>
              <a:t>of their fellow servants and their brethren who were to be killed even as they had been, would be </a:t>
            </a:r>
            <a:r>
              <a:rPr lang="en-US" sz="3200" b="1" i="1" u="sng" dirty="0"/>
              <a:t>completed</a:t>
            </a:r>
            <a:r>
              <a:rPr lang="en-US" sz="3200" i="1" dirty="0"/>
              <a:t> also.</a:t>
            </a:r>
          </a:p>
        </p:txBody>
      </p:sp>
    </p:spTree>
    <p:extLst>
      <p:ext uri="{BB962C8B-B14F-4D97-AF65-F5344CB8AC3E}">
        <p14:creationId xmlns:p14="http://schemas.microsoft.com/office/powerpoint/2010/main" val="9013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5891-A7D5-3647-A024-E59450E29F0A}"/>
              </a:ext>
            </a:extLst>
          </p:cNvPr>
          <p:cNvSpPr>
            <a:spLocks noGrp="1"/>
          </p:cNvSpPr>
          <p:nvPr>
            <p:ph type="title"/>
          </p:nvPr>
        </p:nvSpPr>
        <p:spPr/>
        <p:txBody>
          <a:bodyPr/>
          <a:lstStyle/>
          <a:p>
            <a:r>
              <a:rPr lang="en-US"/>
              <a:t>Absence of Copyright</a:t>
            </a:r>
          </a:p>
        </p:txBody>
      </p:sp>
      <p:sp>
        <p:nvSpPr>
          <p:cNvPr id="3" name="Content Placeholder 2">
            <a:extLst>
              <a:ext uri="{FF2B5EF4-FFF2-40B4-BE49-F238E27FC236}">
                <a16:creationId xmlns:a16="http://schemas.microsoft.com/office/drawing/2014/main" id="{DE7999FA-DB27-7E4D-9EF6-7AD47C70D60C}"/>
              </a:ext>
            </a:extLst>
          </p:cNvPr>
          <p:cNvSpPr>
            <a:spLocks noGrp="1"/>
          </p:cNvSpPr>
          <p:nvPr>
            <p:ph idx="1"/>
          </p:nvPr>
        </p:nvSpPr>
        <p:spPr>
          <a:xfrm>
            <a:off x="680321" y="2134973"/>
            <a:ext cx="9613861" cy="3801216"/>
          </a:xfrm>
        </p:spPr>
        <p:txBody>
          <a:bodyPr>
            <a:normAutofit fontScale="92500"/>
          </a:bodyPr>
          <a:lstStyle/>
          <a:p>
            <a:pPr marL="0" indent="0">
              <a:buNone/>
            </a:pPr>
            <a:r>
              <a:rPr lang="en-US" sz="3600"/>
              <a:t>This slideshow contains photos, diagrams, and information, some of which were attained through internet searches of public websites. The author of this presentation does not own the copyright on this information, so this slideshow is for personal use only—not for sale or profit. Please utilize it to seek the Lord and grow in your knowledge of His Word and ways.</a:t>
            </a:r>
          </a:p>
        </p:txBody>
      </p:sp>
    </p:spTree>
    <p:extLst>
      <p:ext uri="{BB962C8B-B14F-4D97-AF65-F5344CB8AC3E}">
        <p14:creationId xmlns:p14="http://schemas.microsoft.com/office/powerpoint/2010/main" val="159785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6:9-11 </a:t>
            </a:r>
            <a:r>
              <a:rPr lang="en-US" i="1" dirty="0"/>
              <a:t>The Fifth Seal—Martyrs</a:t>
            </a:r>
            <a:endParaRPr lang="en-US" dirty="0"/>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2335" y="2121408"/>
            <a:ext cx="11228833" cy="4313259"/>
          </a:xfrm>
        </p:spPr>
        <p:txBody>
          <a:bodyPr>
            <a:noAutofit/>
          </a:bodyPr>
          <a:lstStyle/>
          <a:p>
            <a:pPr marL="0" indent="0">
              <a:buNone/>
            </a:pPr>
            <a:r>
              <a:rPr lang="en-US" sz="3200" i="1" dirty="0"/>
              <a:t>9 When the Lamb broke the fifth seal, I saw </a:t>
            </a:r>
            <a:r>
              <a:rPr lang="en-US" sz="3200" b="1" i="1" u="sng" dirty="0"/>
              <a:t>underneath the altar</a:t>
            </a:r>
            <a:r>
              <a:rPr lang="en-US" sz="3200" i="1" dirty="0"/>
              <a:t> the souls of those who had been </a:t>
            </a:r>
            <a:r>
              <a:rPr lang="en-US" sz="3200" b="1" i="1" u="sng" dirty="0"/>
              <a:t>slain</a:t>
            </a:r>
            <a:r>
              <a:rPr lang="en-US" sz="3200" i="1" dirty="0"/>
              <a:t> because of the word of God, and because of the </a:t>
            </a:r>
            <a:r>
              <a:rPr lang="en-US" sz="3200" b="1" i="1" u="sng" dirty="0"/>
              <a:t>testimony</a:t>
            </a:r>
            <a:r>
              <a:rPr lang="en-US" sz="3200" i="1" dirty="0"/>
              <a:t> which they had maintained; 10 and they cried out with a loud voice, saying, “</a:t>
            </a:r>
            <a:r>
              <a:rPr lang="en-US" sz="3200" b="1" i="1" u="sng" dirty="0"/>
              <a:t>How long</a:t>
            </a:r>
            <a:r>
              <a:rPr lang="en-US" sz="3200" i="1" dirty="0"/>
              <a:t>, O Lord, holy and true, will You refrain from judging and </a:t>
            </a:r>
            <a:r>
              <a:rPr lang="en-US" sz="3200" b="1" i="1" u="sng" dirty="0"/>
              <a:t>avenging our blood</a:t>
            </a:r>
            <a:r>
              <a:rPr lang="en-US" sz="3200" b="1" i="1" dirty="0"/>
              <a:t> </a:t>
            </a:r>
            <a:r>
              <a:rPr lang="en-US" sz="3200" i="1" dirty="0"/>
              <a:t>on those who dwell on the earth?”</a:t>
            </a:r>
          </a:p>
          <a:p>
            <a:pPr lvl="1"/>
            <a:r>
              <a:rPr lang="en-US" sz="3600" b="1" i="1" u="sng" dirty="0"/>
              <a:t>Martyrs</a:t>
            </a:r>
            <a:r>
              <a:rPr lang="en-US" sz="3600" dirty="0"/>
              <a:t> / </a:t>
            </a:r>
            <a:r>
              <a:rPr lang="en-US" sz="3600" b="1" i="1" dirty="0"/>
              <a:t>Testimony = </a:t>
            </a:r>
            <a:r>
              <a:rPr lang="el-GR" sz="3600" b="1" i="1" dirty="0"/>
              <a:t>μαρτυρίαν (</a:t>
            </a:r>
            <a:r>
              <a:rPr lang="en-US" sz="3600" b="1" i="1" dirty="0" err="1"/>
              <a:t>martyrian</a:t>
            </a:r>
            <a:r>
              <a:rPr lang="en-US" sz="3600" b="1" i="1" dirty="0"/>
              <a:t>) </a:t>
            </a:r>
            <a:endParaRPr lang="en-US" sz="3600" b="1" i="1" u="sng" dirty="0"/>
          </a:p>
        </p:txBody>
      </p:sp>
    </p:spTree>
    <p:extLst>
      <p:ext uri="{BB962C8B-B14F-4D97-AF65-F5344CB8AC3E}">
        <p14:creationId xmlns:p14="http://schemas.microsoft.com/office/powerpoint/2010/main" val="8342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6:10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02335" y="2121408"/>
            <a:ext cx="11228833" cy="4313259"/>
          </a:xfrm>
        </p:spPr>
        <p:txBody>
          <a:bodyPr>
            <a:noAutofit/>
          </a:bodyPr>
          <a:lstStyle/>
          <a:p>
            <a:pPr marL="628650" lvl="1" indent="-171450">
              <a:lnSpc>
                <a:spcPct val="100000"/>
              </a:lnSpc>
              <a:spcBef>
                <a:spcPts val="0"/>
              </a:spcBef>
            </a:pPr>
            <a:r>
              <a:rPr lang="en-US" sz="3200" b="1" i="1" dirty="0">
                <a:latin typeface="Calibri" panose="020F0502020204030204"/>
              </a:rPr>
              <a:t>Cried out with a loud voice = </a:t>
            </a:r>
            <a:r>
              <a:rPr lang="en-US" sz="3200" dirty="0">
                <a:latin typeface="Calibri" panose="020F0502020204030204"/>
              </a:rPr>
              <a:t>screamed, shrieked</a:t>
            </a:r>
            <a:endParaRPr lang="en-US" sz="3200" b="1" i="1" dirty="0">
              <a:latin typeface="Calibri" panose="020F0502020204030204"/>
            </a:endParaRPr>
          </a:p>
          <a:p>
            <a:pPr marL="628650" lvl="1" indent="-171450">
              <a:lnSpc>
                <a:spcPct val="100000"/>
              </a:lnSpc>
              <a:spcBef>
                <a:spcPts val="0"/>
              </a:spcBef>
            </a:pPr>
            <a:r>
              <a:rPr lang="en-US" sz="3200" b="1" i="1" dirty="0">
                <a:latin typeface="Calibri" panose="020F0502020204030204"/>
              </a:rPr>
              <a:t>How long? </a:t>
            </a:r>
            <a:r>
              <a:rPr lang="en-US" sz="3200" dirty="0">
                <a:latin typeface="Calibri" panose="020F0502020204030204"/>
              </a:rPr>
              <a:t>= God doesn’t view time as we do... </a:t>
            </a:r>
          </a:p>
          <a:p>
            <a:pPr marL="1085850" lvl="2" indent="-171450">
              <a:lnSpc>
                <a:spcPct val="100000"/>
              </a:lnSpc>
              <a:spcBef>
                <a:spcPts val="0"/>
              </a:spcBef>
            </a:pPr>
            <a:r>
              <a:rPr lang="en-US" sz="3000" dirty="0">
                <a:latin typeface="Calibri" panose="020F0502020204030204"/>
              </a:rPr>
              <a:t>2 Peter 3:8 </a:t>
            </a:r>
            <a:r>
              <a:rPr lang="en-US" sz="3000" i="1" dirty="0">
                <a:latin typeface="Calibri" panose="020F0502020204030204"/>
              </a:rPr>
              <a:t>But do not let this one fact escape your notice, beloved, that with the Lord one day is like a thousand years, and a thousand years like one day.</a:t>
            </a:r>
            <a:endParaRPr lang="en-US" sz="3000" b="1" i="1" dirty="0">
              <a:latin typeface="Calibri" panose="020F0502020204030204"/>
            </a:endParaRPr>
          </a:p>
          <a:p>
            <a:pPr marL="628650" lvl="1" indent="-171450">
              <a:lnSpc>
                <a:spcPct val="100000"/>
              </a:lnSpc>
              <a:spcBef>
                <a:spcPts val="0"/>
              </a:spcBef>
            </a:pPr>
            <a:r>
              <a:rPr lang="en-US" sz="3200" b="1" i="1" dirty="0">
                <a:latin typeface="Calibri" panose="020F0502020204030204"/>
              </a:rPr>
              <a:t>O Lord, holy and true = Sovereign Lord, pure and right</a:t>
            </a:r>
            <a:r>
              <a:rPr lang="en-US" sz="3200" dirty="0">
                <a:latin typeface="Calibri" panose="020F0502020204030204"/>
              </a:rPr>
              <a:t> = they are not commanding action of their Sovereign, but asking when He will stop the injustices of man from being perpetrated upon the Christian witnesses</a:t>
            </a:r>
            <a:endParaRPr lang="en-US" sz="3200" b="1" i="1" dirty="0">
              <a:latin typeface="Calibri" panose="020F0502020204030204"/>
            </a:endParaRPr>
          </a:p>
        </p:txBody>
      </p:sp>
    </p:spTree>
    <p:extLst>
      <p:ext uri="{BB962C8B-B14F-4D97-AF65-F5344CB8AC3E}">
        <p14:creationId xmlns:p14="http://schemas.microsoft.com/office/powerpoint/2010/main" val="302976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6:10</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418011" y="1834166"/>
            <a:ext cx="11469189" cy="4600501"/>
          </a:xfrm>
        </p:spPr>
        <p:txBody>
          <a:bodyPr>
            <a:noAutofit/>
          </a:bodyPr>
          <a:lstStyle/>
          <a:p>
            <a:pPr marL="171450" indent="-171450">
              <a:lnSpc>
                <a:spcPct val="100000"/>
              </a:lnSpc>
              <a:spcBef>
                <a:spcPts val="0"/>
              </a:spcBef>
            </a:pPr>
            <a:r>
              <a:rPr lang="en-US" sz="3600" b="1" i="1" dirty="0">
                <a:latin typeface="Calibri" panose="020F0502020204030204"/>
              </a:rPr>
              <a:t>Avenging our blood = </a:t>
            </a:r>
          </a:p>
          <a:p>
            <a:pPr marL="628650" lvl="1" indent="-171450">
              <a:lnSpc>
                <a:spcPct val="100000"/>
              </a:lnSpc>
              <a:spcBef>
                <a:spcPts val="0"/>
              </a:spcBef>
            </a:pPr>
            <a:r>
              <a:rPr lang="en-US" sz="3000" b="1" u="sng" dirty="0">
                <a:latin typeface="Calibri" panose="020F0502020204030204"/>
              </a:rPr>
              <a:t>Romans 12</a:t>
            </a:r>
            <a:r>
              <a:rPr lang="en-US" sz="3000" b="1" i="1" dirty="0">
                <a:latin typeface="Calibri" panose="020F0502020204030204"/>
              </a:rPr>
              <a:t>:19 Beloved, never avenge yourselves, but leave it to the wrath of God, for it is written: “Vengeance is mine, I will repay, says the Lord.”</a:t>
            </a:r>
          </a:p>
          <a:p>
            <a:pPr marL="628650" lvl="1" indent="-171450">
              <a:lnSpc>
                <a:spcPct val="100000"/>
              </a:lnSpc>
              <a:spcBef>
                <a:spcPts val="0"/>
              </a:spcBef>
            </a:pPr>
            <a:r>
              <a:rPr lang="en-US" sz="3000" b="1" u="sng" dirty="0">
                <a:latin typeface="Calibri" panose="020F0502020204030204"/>
              </a:rPr>
              <a:t>Luke 18</a:t>
            </a:r>
            <a:r>
              <a:rPr lang="en-US" sz="3000" b="1" i="1" dirty="0">
                <a:latin typeface="Calibri" panose="020F0502020204030204"/>
              </a:rPr>
              <a:t>: 6 And the Lord said, “Listen to the words of the unjust judge. 7 Will not God bring about justice for His elect who cry out to Him day and night? Will He continue to defer their help? 8 I tell you, He will promptly carry out justice on their behalf. Never-</a:t>
            </a:r>
            <a:br>
              <a:rPr lang="en-US" sz="3000" b="1" i="1" dirty="0">
                <a:latin typeface="Calibri" panose="020F0502020204030204"/>
              </a:rPr>
            </a:br>
            <a:r>
              <a:rPr lang="en-US" sz="3000" b="1" i="1" dirty="0" err="1">
                <a:latin typeface="Calibri" panose="020F0502020204030204"/>
              </a:rPr>
              <a:t>theless</a:t>
            </a:r>
            <a:r>
              <a:rPr lang="en-US" sz="3000" b="1" i="1" dirty="0">
                <a:latin typeface="Calibri" panose="020F0502020204030204"/>
              </a:rPr>
              <a:t>, when the Son of Man comes, will He find faith on earth?”…</a:t>
            </a:r>
          </a:p>
        </p:txBody>
      </p:sp>
    </p:spTree>
    <p:extLst>
      <p:ext uri="{BB962C8B-B14F-4D97-AF65-F5344CB8AC3E}">
        <p14:creationId xmlns:p14="http://schemas.microsoft.com/office/powerpoint/2010/main" val="158639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6:11</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65761" y="2231136"/>
            <a:ext cx="11265408" cy="4093803"/>
          </a:xfrm>
        </p:spPr>
        <p:txBody>
          <a:bodyPr>
            <a:noAutofit/>
          </a:bodyPr>
          <a:lstStyle/>
          <a:p>
            <a:pPr marL="0" indent="0">
              <a:buNone/>
            </a:pPr>
            <a:r>
              <a:rPr lang="en-US" sz="3200" i="1" dirty="0"/>
              <a:t>11 And there was given to each of them a </a:t>
            </a:r>
            <a:r>
              <a:rPr lang="en-US" sz="3200" b="1" i="1" u="sng" dirty="0"/>
              <a:t>white robe</a:t>
            </a:r>
            <a:r>
              <a:rPr lang="en-US" sz="3200" i="1" dirty="0"/>
              <a:t>; and they were told that they should </a:t>
            </a:r>
            <a:r>
              <a:rPr lang="en-US" sz="3200" b="1" i="1" u="sng" dirty="0"/>
              <a:t>rest</a:t>
            </a:r>
            <a:r>
              <a:rPr lang="en-US" sz="3200" i="1" dirty="0"/>
              <a:t> for a little while longer, </a:t>
            </a:r>
            <a:r>
              <a:rPr lang="en-US" sz="3200" b="1" i="1" u="sng" dirty="0"/>
              <a:t>until the number</a:t>
            </a:r>
            <a:r>
              <a:rPr lang="en-US" sz="3200" b="1" i="1" dirty="0"/>
              <a:t> </a:t>
            </a:r>
            <a:r>
              <a:rPr lang="en-US" sz="3200" i="1" dirty="0"/>
              <a:t>of their fellow servants and their brethren who were to be killed even as they had been, would be </a:t>
            </a:r>
            <a:r>
              <a:rPr lang="en-US" sz="3200" b="1" i="1" u="sng" dirty="0"/>
              <a:t>completed</a:t>
            </a:r>
            <a:r>
              <a:rPr lang="en-US" sz="3200" i="1" dirty="0"/>
              <a:t> also.</a:t>
            </a:r>
          </a:p>
        </p:txBody>
      </p:sp>
    </p:spTree>
    <p:extLst>
      <p:ext uri="{BB962C8B-B14F-4D97-AF65-F5344CB8AC3E}">
        <p14:creationId xmlns:p14="http://schemas.microsoft.com/office/powerpoint/2010/main" val="312328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407C-C7C6-473C-83C2-34AF828C0DEA}"/>
              </a:ext>
            </a:extLst>
          </p:cNvPr>
          <p:cNvSpPr>
            <a:spLocks noGrp="1"/>
          </p:cNvSpPr>
          <p:nvPr>
            <p:ph type="title"/>
          </p:nvPr>
        </p:nvSpPr>
        <p:spPr/>
        <p:txBody>
          <a:bodyPr/>
          <a:lstStyle/>
          <a:p>
            <a:r>
              <a:rPr lang="en-US" dirty="0"/>
              <a:t>END HERE JULY 22, 2020</a:t>
            </a:r>
          </a:p>
        </p:txBody>
      </p:sp>
      <p:sp>
        <p:nvSpPr>
          <p:cNvPr id="3" name="Content Placeholder 2">
            <a:extLst>
              <a:ext uri="{FF2B5EF4-FFF2-40B4-BE49-F238E27FC236}">
                <a16:creationId xmlns:a16="http://schemas.microsoft.com/office/drawing/2014/main" id="{9DC19BB8-3293-4A86-A7E3-2FC2570BDE85}"/>
              </a:ext>
            </a:extLst>
          </p:cNvPr>
          <p:cNvSpPr>
            <a:spLocks noGrp="1"/>
          </p:cNvSpPr>
          <p:nvPr>
            <p:ph idx="1"/>
          </p:nvPr>
        </p:nvSpPr>
        <p:spPr/>
        <p:txBody>
          <a:bodyPr>
            <a:normAutofit/>
          </a:bodyPr>
          <a:lstStyle/>
          <a:p>
            <a:r>
              <a:rPr lang="en-US" sz="3600" dirty="0"/>
              <a:t>BEGIN HERE JULY 29, 2020</a:t>
            </a:r>
          </a:p>
          <a:p>
            <a:r>
              <a:rPr lang="en-US" sz="3600" dirty="0"/>
              <a:t>WEEK 11</a:t>
            </a:r>
          </a:p>
        </p:txBody>
      </p:sp>
    </p:spTree>
    <p:extLst>
      <p:ext uri="{BB962C8B-B14F-4D97-AF65-F5344CB8AC3E}">
        <p14:creationId xmlns:p14="http://schemas.microsoft.com/office/powerpoint/2010/main" val="240348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06954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5">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pic>
        <p:nvPicPr>
          <p:cNvPr id="2" name="Reckless Love Guitar">
            <a:hlinkClick r:id="" action="ppaction://media"/>
            <a:extLst>
              <a:ext uri="{FF2B5EF4-FFF2-40B4-BE49-F238E27FC236}">
                <a16:creationId xmlns:a16="http://schemas.microsoft.com/office/drawing/2014/main" id="{96792106-0699-44A2-8005-11331AE857AC}"/>
              </a:ext>
            </a:extLst>
          </p:cNvPr>
          <p:cNvPicPr>
            <a:picLocks noChangeAspect="1"/>
          </p:cNvPicPr>
          <p:nvPr>
            <a:audioFile r:link="rId1"/>
            <p:extLst>
              <p:ext uri="{DAA4B4D4-6D71-4841-9C94-3DE7FCFB9230}">
                <p14:media xmlns:p14="http://schemas.microsoft.com/office/powerpoint/2010/main" r:embed="rId2">
                  <p14:trim st="117743"/>
                  <p14:fade in="20750" out="60750"/>
                </p14:media>
              </p:ext>
            </p:extLst>
          </p:nvPr>
        </p:nvPicPr>
        <p:blipFill>
          <a:blip r:embed="rId6"/>
          <a:stretch>
            <a:fillRect/>
          </a:stretch>
        </p:blipFill>
        <p:spPr>
          <a:xfrm flipV="1">
            <a:off x="10972800" y="5705856"/>
            <a:ext cx="734568" cy="734568"/>
          </a:xfrm>
          <a:prstGeom prst="rect">
            <a:avLst/>
          </a:prstGeom>
          <a:noFill/>
          <a:ln>
            <a:noFill/>
          </a:ln>
        </p:spPr>
      </p:pic>
    </p:spTree>
    <p:extLst>
      <p:ext uri="{BB962C8B-B14F-4D97-AF65-F5344CB8AC3E}">
        <p14:creationId xmlns:p14="http://schemas.microsoft.com/office/powerpoint/2010/main" val="290146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mute="1" numSld="999"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3">
            <a:extLst>
              <a:ext uri="{28A0092B-C50C-407E-A947-70E740481C1C}">
                <a14:useLocalDpi xmlns:a14="http://schemas.microsoft.com/office/drawing/2010/main" val="0"/>
              </a:ext>
            </a:extLst>
          </a:blip>
          <a:srcRect t="79" b="24921"/>
          <a:stretch/>
        </p:blipFill>
        <p:spPr>
          <a:xfrm>
            <a:off x="20" y="10"/>
            <a:ext cx="12191980" cy="6857990"/>
          </a:xfrm>
          <a:prstGeom prst="rect">
            <a:avLst/>
          </a:prstGeom>
          <a:ln>
            <a:noFill/>
          </a:ln>
        </p:spPr>
      </p:pic>
    </p:spTree>
    <p:extLst>
      <p:ext uri="{BB962C8B-B14F-4D97-AF65-F5344CB8AC3E}">
        <p14:creationId xmlns:p14="http://schemas.microsoft.com/office/powerpoint/2010/main" val="107040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3CE46D-38F0-4B2C-8BEA-C5E5D729BF5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18547" y="0"/>
            <a:ext cx="4545341"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a:extLst>
              <a:ext uri="{FF2B5EF4-FFF2-40B4-BE49-F238E27FC236}">
                <a16:creationId xmlns:a16="http://schemas.microsoft.com/office/drawing/2014/main" id="{D8DBADCE-DFD5-0F45-BDB3-3EFE8895998E}"/>
              </a:ext>
            </a:extLst>
          </p:cNvPr>
          <p:cNvSpPr txBox="1"/>
          <p:nvPr/>
        </p:nvSpPr>
        <p:spPr>
          <a:xfrm>
            <a:off x="5663888" y="1090059"/>
            <a:ext cx="4634204" cy="2800767"/>
          </a:xfrm>
          <a:prstGeom prst="rect">
            <a:avLst/>
          </a:prstGeom>
          <a:noFill/>
        </p:spPr>
        <p:txBody>
          <a:bodyPr wrap="square" rtlCol="0">
            <a:spAutoFit/>
          </a:bodyPr>
          <a:lstStyle/>
          <a:p>
            <a:pPr algn="ctr"/>
            <a:r>
              <a:rPr lang="en-US" sz="4400" b="1" dirty="0"/>
              <a:t>Noah looks ready to hear the rest of Revelation!</a:t>
            </a:r>
          </a:p>
        </p:txBody>
      </p:sp>
    </p:spTree>
    <p:extLst>
      <p:ext uri="{BB962C8B-B14F-4D97-AF65-F5344CB8AC3E}">
        <p14:creationId xmlns:p14="http://schemas.microsoft.com/office/powerpoint/2010/main" val="2260045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24EAC-0861-9742-86C8-A40F2F29134F}"/>
              </a:ext>
            </a:extLst>
          </p:cNvPr>
          <p:cNvSpPr>
            <a:spLocks noGrp="1"/>
          </p:cNvSpPr>
          <p:nvPr>
            <p:ph type="title"/>
          </p:nvPr>
        </p:nvSpPr>
        <p:spPr/>
        <p:txBody>
          <a:bodyPr/>
          <a:lstStyle/>
          <a:p>
            <a:r>
              <a:rPr lang="en-US" dirty="0"/>
              <a:t>Prayer and Announcements</a:t>
            </a:r>
          </a:p>
        </p:txBody>
      </p:sp>
      <p:sp>
        <p:nvSpPr>
          <p:cNvPr id="3" name="Content Placeholder 2">
            <a:extLst>
              <a:ext uri="{FF2B5EF4-FFF2-40B4-BE49-F238E27FC236}">
                <a16:creationId xmlns:a16="http://schemas.microsoft.com/office/drawing/2014/main" id="{64EB0205-B427-CA44-8369-014601CBBA0B}"/>
              </a:ext>
            </a:extLst>
          </p:cNvPr>
          <p:cNvSpPr>
            <a:spLocks noGrp="1"/>
          </p:cNvSpPr>
          <p:nvPr>
            <p:ph idx="1"/>
          </p:nvPr>
        </p:nvSpPr>
        <p:spPr>
          <a:xfrm>
            <a:off x="680321" y="1834166"/>
            <a:ext cx="11371720" cy="4879389"/>
          </a:xfrm>
        </p:spPr>
        <p:txBody>
          <a:bodyPr>
            <a:noAutofit/>
          </a:bodyPr>
          <a:lstStyle/>
          <a:p>
            <a:pPr marL="0" indent="0">
              <a:buNone/>
            </a:pPr>
            <a:r>
              <a:rPr lang="en-US" sz="4400" dirty="0"/>
              <a:t>Sunday:   </a:t>
            </a:r>
            <a:r>
              <a:rPr lang="en-US" sz="3200" dirty="0"/>
              <a:t>9:15 Fellowship</a:t>
            </a:r>
          </a:p>
          <a:p>
            <a:pPr marL="2286000" lvl="5" indent="0">
              <a:buNone/>
            </a:pPr>
            <a:r>
              <a:rPr lang="en-US" sz="3200" dirty="0"/>
              <a:t> 9:30 SS Master Class</a:t>
            </a:r>
          </a:p>
          <a:p>
            <a:pPr marL="2286000" lvl="5" indent="0">
              <a:buNone/>
            </a:pPr>
            <a:r>
              <a:rPr lang="en-US" sz="3200" dirty="0"/>
              <a:t>10:30 Worship</a:t>
            </a:r>
          </a:p>
          <a:p>
            <a:r>
              <a:rPr lang="en-US" sz="3600" dirty="0"/>
              <a:t>Revelation Study available on our church website</a:t>
            </a:r>
          </a:p>
          <a:p>
            <a:pPr marL="0" indent="0">
              <a:buNone/>
            </a:pPr>
            <a:r>
              <a:rPr lang="en-US" sz="3600" dirty="0"/>
              <a:t>		</a:t>
            </a:r>
            <a:r>
              <a:rPr lang="en-US" sz="3600" dirty="0">
                <a:hlinkClick r:id="rId2"/>
              </a:rPr>
              <a:t>www.faithprinceton.org</a:t>
            </a:r>
            <a:endParaRPr lang="en-US" sz="3600" dirty="0"/>
          </a:p>
          <a:p>
            <a:r>
              <a:rPr lang="en-US" sz="3600" dirty="0"/>
              <a:t>Email questions and comments to</a:t>
            </a:r>
          </a:p>
          <a:p>
            <a:pPr marL="0" indent="0">
              <a:buNone/>
            </a:pPr>
            <a:r>
              <a:rPr lang="en-US" sz="3600" dirty="0"/>
              <a:t>	    </a:t>
            </a:r>
            <a:r>
              <a:rPr lang="en-US" sz="3600" dirty="0">
                <a:hlinkClick r:id="rId3"/>
              </a:rPr>
              <a:t>pastor@faithprinceton.org</a:t>
            </a:r>
            <a:endParaRPr lang="en-US" sz="3600" dirty="0"/>
          </a:p>
        </p:txBody>
      </p:sp>
    </p:spTree>
    <p:extLst>
      <p:ext uri="{BB962C8B-B14F-4D97-AF65-F5344CB8AC3E}">
        <p14:creationId xmlns:p14="http://schemas.microsoft.com/office/powerpoint/2010/main" val="2668759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B9C08D1-4204-D94A-9316-5C9A2669C1CD}"/>
              </a:ext>
            </a:extLst>
          </p:cNvPr>
          <p:cNvPicPr>
            <a:picLocks noChangeAspect="1"/>
          </p:cNvPicPr>
          <p:nvPr/>
        </p:nvPicPr>
        <p:blipFill rotWithShape="1">
          <a:blip r:embed="rId2">
            <a:extLst>
              <a:ext uri="{28A0092B-C50C-407E-A947-70E740481C1C}">
                <a14:useLocalDpi xmlns:a14="http://schemas.microsoft.com/office/drawing/2010/main" val="0"/>
              </a:ext>
            </a:extLst>
          </a:blip>
          <a:srcRect t="79" b="24921"/>
          <a:stretch/>
        </p:blipFill>
        <p:spPr>
          <a:xfrm>
            <a:off x="20" y="10"/>
            <a:ext cx="12191980" cy="6857990"/>
          </a:xfrm>
          <a:prstGeom prst="rect">
            <a:avLst/>
          </a:prstGeom>
        </p:spPr>
      </p:pic>
    </p:spTree>
    <p:extLst>
      <p:ext uri="{BB962C8B-B14F-4D97-AF65-F5344CB8AC3E}">
        <p14:creationId xmlns:p14="http://schemas.microsoft.com/office/powerpoint/2010/main" val="302520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F6A47-5EFC-4103-A6B1-75955DCD73E6}"/>
              </a:ext>
            </a:extLst>
          </p:cNvPr>
          <p:cNvSpPr>
            <a:spLocks noGrp="1"/>
          </p:cNvSpPr>
          <p:nvPr>
            <p:ph type="title"/>
          </p:nvPr>
        </p:nvSpPr>
        <p:spPr/>
        <p:txBody>
          <a:bodyPr/>
          <a:lstStyle/>
          <a:p>
            <a:r>
              <a:rPr lang="en-US" dirty="0"/>
              <a:t>END HERE JULY 15, 2020</a:t>
            </a:r>
          </a:p>
        </p:txBody>
      </p:sp>
      <p:sp>
        <p:nvSpPr>
          <p:cNvPr id="3" name="Content Placeholder 2">
            <a:extLst>
              <a:ext uri="{FF2B5EF4-FFF2-40B4-BE49-F238E27FC236}">
                <a16:creationId xmlns:a16="http://schemas.microsoft.com/office/drawing/2014/main" id="{693096BC-5F9A-4338-88EE-8580D5E62A6E}"/>
              </a:ext>
            </a:extLst>
          </p:cNvPr>
          <p:cNvSpPr>
            <a:spLocks noGrp="1"/>
          </p:cNvSpPr>
          <p:nvPr>
            <p:ph idx="1"/>
          </p:nvPr>
        </p:nvSpPr>
        <p:spPr/>
        <p:txBody>
          <a:bodyPr>
            <a:normAutofit/>
          </a:bodyPr>
          <a:lstStyle/>
          <a:p>
            <a:r>
              <a:rPr lang="en-US" sz="4000" dirty="0"/>
              <a:t>WEEK 10</a:t>
            </a:r>
          </a:p>
          <a:p>
            <a:r>
              <a:rPr lang="en-US" sz="4000" dirty="0"/>
              <a:t>BEGIN HERE JULY 22, 2020</a:t>
            </a:r>
          </a:p>
        </p:txBody>
      </p:sp>
    </p:spTree>
    <p:extLst>
      <p:ext uri="{BB962C8B-B14F-4D97-AF65-F5344CB8AC3E}">
        <p14:creationId xmlns:p14="http://schemas.microsoft.com/office/powerpoint/2010/main" val="14745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5:11-12</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12433"/>
            <a:ext cx="11396132" cy="4555067"/>
          </a:xfrm>
        </p:spPr>
        <p:txBody>
          <a:bodyPr>
            <a:noAutofit/>
          </a:bodyPr>
          <a:lstStyle/>
          <a:p>
            <a:pPr marL="0" indent="0">
              <a:buNone/>
            </a:pPr>
            <a:r>
              <a:rPr lang="en-US" sz="3600" i="1" dirty="0"/>
              <a:t>11 Then I looked, and I heard the voice of many angels around the throne and the living creatures and the elders; and the number of them was </a:t>
            </a:r>
            <a:r>
              <a:rPr lang="en-US" sz="3600" b="1" i="1" u="sng" dirty="0"/>
              <a:t>myriads of myriads</a:t>
            </a:r>
            <a:r>
              <a:rPr lang="en-US" sz="3600" i="1" dirty="0"/>
              <a:t>, and </a:t>
            </a:r>
            <a:r>
              <a:rPr lang="en-US" sz="3600" b="1" i="1" u="sng" dirty="0"/>
              <a:t>thousands of thousands</a:t>
            </a:r>
            <a:r>
              <a:rPr lang="en-US" sz="3600" i="1" dirty="0"/>
              <a:t>, 12 saying with a loud voice,</a:t>
            </a:r>
          </a:p>
          <a:p>
            <a:pPr marL="0" indent="0">
              <a:buNone/>
            </a:pPr>
            <a:endParaRPr lang="en-US" sz="800" i="1" dirty="0"/>
          </a:p>
          <a:p>
            <a:pPr marL="0" indent="0">
              <a:buNone/>
            </a:pPr>
            <a:r>
              <a:rPr lang="en-US" sz="3600" i="1" dirty="0"/>
              <a:t>“Worthy is the Lamb that was slain </a:t>
            </a:r>
            <a:r>
              <a:rPr lang="en-US" sz="3600" b="1" i="1" dirty="0"/>
              <a:t>to receive </a:t>
            </a:r>
            <a:r>
              <a:rPr lang="en-US" sz="3600" b="1" i="1" u="sng" dirty="0"/>
              <a:t>power and riches and wisdom and might and honor and glory and blessing</a:t>
            </a:r>
            <a:r>
              <a:rPr lang="en-US" sz="3600" b="1" i="1" dirty="0"/>
              <a:t>.”</a:t>
            </a:r>
          </a:p>
        </p:txBody>
      </p:sp>
    </p:spTree>
    <p:extLst>
      <p:ext uri="{BB962C8B-B14F-4D97-AF65-F5344CB8AC3E}">
        <p14:creationId xmlns:p14="http://schemas.microsoft.com/office/powerpoint/2010/main" val="1263384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FD433-5488-4936-AF29-B41B11E10A48}"/>
              </a:ext>
            </a:extLst>
          </p:cNvPr>
          <p:cNvSpPr>
            <a:spLocks noGrp="1"/>
          </p:cNvSpPr>
          <p:nvPr>
            <p:ph type="title"/>
          </p:nvPr>
        </p:nvSpPr>
        <p:spPr/>
        <p:txBody>
          <a:bodyPr/>
          <a:lstStyle/>
          <a:p>
            <a:r>
              <a:rPr lang="en-US" dirty="0"/>
              <a:t>Revelation 5:12</a:t>
            </a:r>
          </a:p>
        </p:txBody>
      </p:sp>
      <p:sp>
        <p:nvSpPr>
          <p:cNvPr id="3" name="Content Placeholder 2">
            <a:extLst>
              <a:ext uri="{FF2B5EF4-FFF2-40B4-BE49-F238E27FC236}">
                <a16:creationId xmlns:a16="http://schemas.microsoft.com/office/drawing/2014/main" id="{9DC4B773-2747-4203-A51E-2B8F3B4DC294}"/>
              </a:ext>
            </a:extLst>
          </p:cNvPr>
          <p:cNvSpPr>
            <a:spLocks noGrp="1"/>
          </p:cNvSpPr>
          <p:nvPr>
            <p:ph idx="1"/>
          </p:nvPr>
        </p:nvSpPr>
        <p:spPr>
          <a:xfrm>
            <a:off x="397934" y="2112433"/>
            <a:ext cx="11396132" cy="4555067"/>
          </a:xfrm>
        </p:spPr>
        <p:txBody>
          <a:bodyPr>
            <a:noAutofit/>
          </a:bodyPr>
          <a:lstStyle/>
          <a:p>
            <a:pPr marL="0" indent="0">
              <a:buNone/>
            </a:pPr>
            <a:r>
              <a:rPr lang="en-US" sz="3600" i="1" dirty="0"/>
              <a:t>“Worthy is the Lamb that was slain </a:t>
            </a:r>
            <a:r>
              <a:rPr lang="en-US" sz="3600" b="1" i="1" dirty="0"/>
              <a:t>to receive...</a:t>
            </a:r>
          </a:p>
          <a:p>
            <a:pPr lvl="1"/>
            <a:r>
              <a:rPr lang="en-US" sz="3200" b="1" i="1" u="sng" dirty="0"/>
              <a:t>power</a:t>
            </a:r>
            <a:r>
              <a:rPr lang="en-US" sz="3200" b="1" i="1" dirty="0"/>
              <a:t> (1 Cor. 1:24)</a:t>
            </a:r>
          </a:p>
          <a:p>
            <a:pPr lvl="1"/>
            <a:r>
              <a:rPr lang="en-US" sz="3200" b="1" i="1" u="sng" dirty="0"/>
              <a:t>wealth</a:t>
            </a:r>
            <a:r>
              <a:rPr lang="en-US" sz="3200" b="1" i="1" dirty="0"/>
              <a:t> (2 Cor. 8:9; Eph. 3:8)</a:t>
            </a:r>
          </a:p>
          <a:p>
            <a:pPr lvl="1"/>
            <a:r>
              <a:rPr lang="en-US" sz="3200" b="1" i="1" u="sng" dirty="0"/>
              <a:t>wisdom</a:t>
            </a:r>
            <a:r>
              <a:rPr lang="en-US" sz="3200" b="1" i="1" dirty="0"/>
              <a:t> (1 Cor. 1:24)</a:t>
            </a:r>
          </a:p>
          <a:p>
            <a:pPr lvl="1"/>
            <a:r>
              <a:rPr lang="en-US" sz="3200" b="1" i="1" u="sng" dirty="0"/>
              <a:t>strength</a:t>
            </a:r>
            <a:r>
              <a:rPr lang="en-US" sz="3200" b="1" i="1" dirty="0"/>
              <a:t> (Eph. 6:10; 2 Thess. 1:9)</a:t>
            </a:r>
          </a:p>
          <a:p>
            <a:pPr lvl="1"/>
            <a:r>
              <a:rPr lang="en-US" sz="3200" b="1" i="1" u="sng" dirty="0" err="1"/>
              <a:t>honour</a:t>
            </a:r>
            <a:r>
              <a:rPr lang="en-US" sz="3200" b="1" i="1" dirty="0"/>
              <a:t> (Heb. 2:9; cf. Phil. 2:11)</a:t>
            </a:r>
          </a:p>
          <a:p>
            <a:pPr lvl="1"/>
            <a:r>
              <a:rPr lang="en-US" sz="3200" b="1" i="1" u="sng" dirty="0"/>
              <a:t>glory</a:t>
            </a:r>
            <a:r>
              <a:rPr lang="en-US" sz="3200" b="1" i="1" dirty="0"/>
              <a:t> (John 1:14; Heb. 2:9)</a:t>
            </a:r>
          </a:p>
          <a:p>
            <a:pPr lvl="1"/>
            <a:r>
              <a:rPr lang="en-US" sz="3200" b="1" i="1" u="sng" dirty="0"/>
              <a:t>blessing (NIV praise) </a:t>
            </a:r>
            <a:r>
              <a:rPr lang="en-US" sz="3200" b="1" i="1" dirty="0"/>
              <a:t>(Mark 11:9–10; cf. Rom. 15:29) </a:t>
            </a:r>
          </a:p>
        </p:txBody>
      </p:sp>
    </p:spTree>
    <p:extLst>
      <p:ext uri="{BB962C8B-B14F-4D97-AF65-F5344CB8AC3E}">
        <p14:creationId xmlns:p14="http://schemas.microsoft.com/office/powerpoint/2010/main" val="1240940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TM04033917[[fn=Berlin]]_novariants" id="{309C13C0-3BE0-4E8F-8916-1D5516B3B5DD}" vid="{18E1BE87-7240-45DF-8788-3CAEB7F17A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4254</TotalTime>
  <Words>4258</Words>
  <Application>Microsoft Office PowerPoint</Application>
  <PresentationFormat>Widescreen</PresentationFormat>
  <Paragraphs>207</Paragraphs>
  <Slides>26</Slides>
  <Notes>20</Notes>
  <HiddenSlides>0</HiddenSlides>
  <MMClips>3</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Trebuchet MS</vt:lpstr>
      <vt:lpstr>Berlin</vt:lpstr>
      <vt:lpstr>PowerPoint Presentation</vt:lpstr>
      <vt:lpstr>Absence of Copyright</vt:lpstr>
      <vt:lpstr>PowerPoint Presentation</vt:lpstr>
      <vt:lpstr>PowerPoint Presentation</vt:lpstr>
      <vt:lpstr>Prayer and Announcements</vt:lpstr>
      <vt:lpstr>PowerPoint Presentation</vt:lpstr>
      <vt:lpstr>END HERE JULY 15, 2020</vt:lpstr>
      <vt:lpstr>Revelation 5:11-12</vt:lpstr>
      <vt:lpstr>Revelation 5:12</vt:lpstr>
      <vt:lpstr>The Lamb is Worthy – Rev 5:12</vt:lpstr>
      <vt:lpstr>Revelation 5:13-14</vt:lpstr>
      <vt:lpstr>Revelation 6 Breaking of 1st Six Seals</vt:lpstr>
      <vt:lpstr>Revelation 6:1-2 The First Seal—Rider on       White Horse</vt:lpstr>
      <vt:lpstr>Revelation 6:3-4 The Second Seal—War</vt:lpstr>
      <vt:lpstr>Revelation 6:5-6 The Third Seal—Famine</vt:lpstr>
      <vt:lpstr>Revelation 6:7-8 The Fourth Seal—Death</vt:lpstr>
      <vt:lpstr>Revelation 6:7-8 The Fourth Seal—Death</vt:lpstr>
      <vt:lpstr>Revelation 6:9-11 The Fifth Seal—Martyrs</vt:lpstr>
      <vt:lpstr>Revelation 6:9-11 The Fifth Seal—Martyrs</vt:lpstr>
      <vt:lpstr>Revelation 6:9-11 The Fifth Seal—Martyrs</vt:lpstr>
      <vt:lpstr>Revelation 6:10</vt:lpstr>
      <vt:lpstr>Revelation 6:10</vt:lpstr>
      <vt:lpstr>Revelation 6:11</vt:lpstr>
      <vt:lpstr>END HERE JULY 22, 2020</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Fike</dc:creator>
  <cp:lastModifiedBy>Lamar Morris</cp:lastModifiedBy>
  <cp:revision>166</cp:revision>
  <cp:lastPrinted>2020-07-23T14:46:04Z</cp:lastPrinted>
  <dcterms:created xsi:type="dcterms:W3CDTF">2020-05-12T01:25:54Z</dcterms:created>
  <dcterms:modified xsi:type="dcterms:W3CDTF">2020-07-23T14:47:28Z</dcterms:modified>
</cp:coreProperties>
</file>